
<file path=[Content_Types].xml><?xml version="1.0" encoding="utf-8"?>
<Types xmlns="http://schemas.openxmlformats.org/package/2006/content-types">
  <Default Extension="png" ContentType="image/png"/>
  <Default Extension="tm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6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1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8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0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5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3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2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5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4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2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ky, building, outdoor, apartment building&#10;&#10;Description automatically generated">
            <a:extLst>
              <a:ext uri="{FF2B5EF4-FFF2-40B4-BE49-F238E27FC236}">
                <a16:creationId xmlns:a16="http://schemas.microsoft.com/office/drawing/2014/main" xmlns="" id="{1681E159-0C04-06A2-C7B0-677609C59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6873" b="26877"/>
          <a:stretch/>
        </p:blipFill>
        <p:spPr>
          <a:xfrm>
            <a:off x="20" y="0"/>
            <a:ext cx="12191980" cy="6785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1"/>
            <a:ext cx="9144000" cy="3569711"/>
          </a:xfrm>
        </p:spPr>
        <p:txBody>
          <a:bodyPr>
            <a:normAutofit/>
          </a:bodyPr>
          <a:lstStyle/>
          <a:p>
            <a:r>
              <a:rPr lang="hr-HR" sz="5400" b="1" dirty="0">
                <a:solidFill>
                  <a:srgbClr val="FFFFFF"/>
                </a:solidFill>
                <a:ea typeface="Calibri Light"/>
                <a:cs typeface="Calibri Light"/>
              </a:rPr>
              <a:t>FESTIVAL ZNANOSTI 2023.</a:t>
            </a:r>
            <a:br>
              <a:rPr lang="hr-HR" sz="5400" b="1" dirty="0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hr-HR" sz="5400" b="1" dirty="0">
                <a:solidFill>
                  <a:srgbClr val="FFFFFF"/>
                </a:solidFill>
                <a:ea typeface="Calibri Light"/>
                <a:cs typeface="Calibri Light"/>
              </a:rPr>
              <a:t>PMF-Split</a:t>
            </a:r>
            <a:br>
              <a:rPr lang="hr-HR" sz="5400" b="1" dirty="0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hr-HR" sz="5400" b="1" dirty="0">
                <a:solidFill>
                  <a:srgbClr val="FFFFFF"/>
                </a:solidFill>
                <a:ea typeface="Calibri Light"/>
                <a:cs typeface="Calibri Light"/>
              </a:rPr>
              <a:t>Odjel kemije</a:t>
            </a:r>
            <a:endParaRPr lang="en-US" sz="5400" b="1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27539"/>
            <a:ext cx="9144000" cy="43026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B0DE6000-D215-7272-F8CA-E499C6605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5" b="-1"/>
          <a:stretch/>
        </p:blipFill>
        <p:spPr>
          <a:xfrm>
            <a:off x="-1" y="0"/>
            <a:ext cx="9947077" cy="6858000"/>
          </a:xfrm>
          <a:prstGeom prst="rect">
            <a:avLst/>
          </a:prstGeom>
        </p:spPr>
      </p:pic>
      <p:sp>
        <p:nvSpPr>
          <p:cNvPr id="7" name="Freeform: Shape 10">
            <a:extLst>
              <a:ext uri="{FF2B5EF4-FFF2-40B4-BE49-F238E27FC236}">
                <a16:creationId xmlns:a16="http://schemas.microsoft.com/office/drawing/2014/main" xmlns="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F9EC3F91-A75C-4F74-867E-E4C28C135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E94D2C-EC1C-CF38-DC80-855823441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183445"/>
          </a:xfrm>
        </p:spPr>
        <p:txBody>
          <a:bodyPr anchor="b">
            <a:normAutofit/>
          </a:bodyPr>
          <a:lstStyle/>
          <a:p>
            <a:r>
              <a:rPr lang="hr-HR" sz="3600" b="1" dirty="0" err="1"/>
              <a:t>Osmaši</a:t>
            </a:r>
            <a:r>
              <a:rPr lang="hr-HR" sz="3600" b="1" dirty="0"/>
              <a:t> u ulozi kemičara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9CFBF7-4348-4755-FE4A-C9B6A4242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ea typeface="Calibri"/>
                <a:cs typeface="Calibri"/>
              </a:rPr>
              <a:t>Dolaskom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na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fakultet</a:t>
            </a:r>
            <a:r>
              <a:rPr lang="hr-HR" sz="2000" dirty="0">
                <a:ea typeface="Calibri"/>
                <a:cs typeface="Calibri"/>
              </a:rPr>
              <a:t>, na Festival znanosti,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uputili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smo</a:t>
            </a:r>
            <a:r>
              <a:rPr lang="en-US" sz="2000" dirty="0">
                <a:ea typeface="Calibri"/>
                <a:cs typeface="Calibri"/>
              </a:rPr>
              <a:t> se </a:t>
            </a:r>
            <a:r>
              <a:rPr lang="en-US" sz="2000" dirty="0" err="1">
                <a:ea typeface="Calibri"/>
                <a:cs typeface="Calibri"/>
              </a:rPr>
              <a:t>prema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 smtClean="0">
                <a:ea typeface="Calibri"/>
                <a:cs typeface="Calibri"/>
              </a:rPr>
              <a:t>Kemijskom</a:t>
            </a:r>
            <a:r>
              <a:rPr lang="hr-HR" sz="2000" dirty="0" smtClean="0">
                <a:ea typeface="Calibri"/>
                <a:cs typeface="Calibri"/>
              </a:rPr>
              <a:t>e</a:t>
            </a:r>
            <a:r>
              <a:rPr lang="en-US" sz="2000" dirty="0" smtClean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odjelu</a:t>
            </a:r>
            <a:r>
              <a:rPr lang="en-US" sz="2000" dirty="0">
                <a:ea typeface="Calibri"/>
                <a:cs typeface="Calibri"/>
              </a:rPr>
              <a:t>.</a:t>
            </a:r>
          </a:p>
          <a:p>
            <a:r>
              <a:rPr lang="en-US" sz="2000" dirty="0">
                <a:ea typeface="Calibri"/>
                <a:cs typeface="Calibri"/>
              </a:rPr>
              <a:t>Tamo </a:t>
            </a:r>
            <a:r>
              <a:rPr lang="en-US" sz="2000" dirty="0" err="1">
                <a:ea typeface="Calibri"/>
                <a:cs typeface="Calibri"/>
              </a:rPr>
              <a:t>su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nas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dočkali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studenti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četvrte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godine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njihova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mentorica</a:t>
            </a:r>
            <a:r>
              <a:rPr lang="en-US" sz="2000" dirty="0">
                <a:ea typeface="Calibri"/>
                <a:cs typeface="Calibri"/>
              </a:rPr>
              <a:t>.</a:t>
            </a:r>
          </a:p>
          <a:p>
            <a:r>
              <a:rPr lang="en-US" sz="2000" dirty="0" err="1">
                <a:ea typeface="Calibri"/>
                <a:cs typeface="Calibri"/>
              </a:rPr>
              <a:t>Podijelili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nas</a:t>
            </a:r>
            <a:r>
              <a:rPr lang="en-US" sz="2000" dirty="0">
                <a:ea typeface="Calibri"/>
                <a:cs typeface="Calibri"/>
              </a:rPr>
              <a:t> u </a:t>
            </a:r>
            <a:r>
              <a:rPr lang="en-US" sz="2000" dirty="0" err="1">
                <a:ea typeface="Calibri"/>
                <a:cs typeface="Calibri"/>
              </a:rPr>
              <a:t>četiri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grupe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hr-HR" sz="2000" dirty="0" smtClean="0">
                <a:ea typeface="Calibri"/>
                <a:cs typeface="Calibri"/>
              </a:rPr>
              <a:t>pa</a:t>
            </a:r>
            <a:r>
              <a:rPr lang="en-US" sz="2000" dirty="0" smtClean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smo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krenuli</a:t>
            </a:r>
            <a:r>
              <a:rPr lang="en-US" sz="2000" dirty="0">
                <a:ea typeface="Calibri"/>
                <a:cs typeface="Calibri"/>
              </a:rPr>
              <a:t> s </a:t>
            </a:r>
            <a:r>
              <a:rPr lang="en-US" sz="2000" dirty="0" err="1">
                <a:ea typeface="Calibri"/>
                <a:cs typeface="Calibri"/>
              </a:rPr>
              <a:t>radionicom</a:t>
            </a:r>
            <a:r>
              <a:rPr lang="en-US" sz="2000" dirty="0"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43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8BC803E-13F3-4DAB-B17C-BEB007616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DDE571-E57F-4AB5-83C7-30EB5DDCC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2EAA7-78BF-B701-1F70-A2565435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3622"/>
            <a:ext cx="4282380" cy="1322944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A35452-2062-33D0-6D1A-EF507F2C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207977"/>
            <a:ext cx="3968365" cy="40464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Naš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prvi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eksperiment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bio je da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vidimo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ali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dokažemo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u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kojim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se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namirnicama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nalazi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najviše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šećera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.</a:t>
            </a:r>
          </a:p>
          <a:p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N</a:t>
            </a:r>
            <a:r>
              <a:rPr lang="hr-H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ajprije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u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tarioniku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zdrobili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voće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koje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dobili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procesom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filtracije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odvojili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sok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od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preostalih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komadića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tog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voća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U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sok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dodali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destiliranu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vodu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sve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hr-H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ulili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u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epruvetu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.</a:t>
            </a:r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xmlns="" id="{A37CE66B-CEDF-782C-5B75-616912F66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77" r="1" b="29947"/>
          <a:stretch/>
        </p:blipFill>
        <p:spPr>
          <a:xfrm>
            <a:off x="5702185" y="1"/>
            <a:ext cx="6489823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BF5DC827-CA44-F933-A5ED-D0C5A929FF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9" r="-1" b="59097"/>
          <a:stretch/>
        </p:blipFill>
        <p:spPr>
          <a:xfrm>
            <a:off x="5467801" y="3368524"/>
            <a:ext cx="6772580" cy="342900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395311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xmlns="" id="{21AC6A30-4F22-4C0F-B278-19C5B8A80C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BB4335AD-65B1-44E4-90AF-264024FE4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5">
            <a:extLst>
              <a:ext uri="{FF2B5EF4-FFF2-40B4-BE49-F238E27FC236}">
                <a16:creationId xmlns:a16="http://schemas.microsoft.com/office/drawing/2014/main" xmlns="" id="{D5606509-9157-7491-1E0C-2F9B540C62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 r="2" b="5013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F43A52-137D-F012-575B-8162BF5AA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U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epruvetu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dodali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reagens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koji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će</a:t>
            </a:r>
            <a:r>
              <a:rPr lang="hr-H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,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promjenom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svoje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boje</a:t>
            </a:r>
            <a:r>
              <a:rPr lang="hr-H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,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dokazati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koliko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pojedino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voće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sadrži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šećera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.</a:t>
            </a: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Zagrijavanjem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tih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epruveta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ubrzali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sam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proces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.</a:t>
            </a: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Očitali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dobivene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boje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ustanovili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da od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voća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kojeg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dobili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jabuka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ima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najviše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šećera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. 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DEEB2F7E-F043-12FA-F583-4369607800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9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62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1C2C5-0125-29D3-5430-F4AD0988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DF3E11-B554-A270-6397-B39E5AE78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ea typeface="Calibri"/>
                <a:cs typeface="Calibri"/>
              </a:rPr>
              <a:t>Drugo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istraživačko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pitanje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bilo</a:t>
            </a:r>
            <a:r>
              <a:rPr lang="en-US" sz="2000" dirty="0">
                <a:ea typeface="Calibri"/>
                <a:cs typeface="Calibri"/>
              </a:rPr>
              <a:t> je </a:t>
            </a:r>
            <a:r>
              <a:rPr lang="en-US" sz="2000" dirty="0" err="1">
                <a:ea typeface="Calibri"/>
                <a:cs typeface="Calibri"/>
              </a:rPr>
              <a:t>kako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razlikovati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organske</a:t>
            </a:r>
            <a:r>
              <a:rPr lang="en-US" sz="2000" dirty="0">
                <a:ea typeface="Calibri"/>
                <a:cs typeface="Calibri"/>
              </a:rPr>
              <a:t> od </a:t>
            </a:r>
            <a:r>
              <a:rPr lang="en-US" sz="2000" dirty="0" err="1">
                <a:ea typeface="Calibri"/>
                <a:cs typeface="Calibri"/>
              </a:rPr>
              <a:t>anorganskih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spojeva</a:t>
            </a:r>
            <a:r>
              <a:rPr lang="en-US" sz="2000" dirty="0">
                <a:ea typeface="Calibri"/>
                <a:cs typeface="Calibri"/>
              </a:rPr>
              <a:t>.</a:t>
            </a:r>
          </a:p>
          <a:p>
            <a:r>
              <a:rPr lang="en-US" sz="2000" dirty="0">
                <a:ea typeface="Calibri"/>
                <a:cs typeface="Calibri"/>
              </a:rPr>
              <a:t>U </a:t>
            </a:r>
            <a:r>
              <a:rPr lang="en-US" sz="2000" dirty="0" err="1">
                <a:ea typeface="Calibri"/>
                <a:cs typeface="Calibri"/>
              </a:rPr>
              <a:t>dvije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epruvete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nalazile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su</a:t>
            </a:r>
            <a:r>
              <a:rPr lang="en-US" sz="2000" dirty="0">
                <a:ea typeface="Calibri"/>
                <a:cs typeface="Calibri"/>
              </a:rPr>
              <a:t> se </a:t>
            </a:r>
            <a:r>
              <a:rPr lang="en-US" sz="2000" dirty="0" err="1">
                <a:ea typeface="Calibri"/>
                <a:cs typeface="Calibri"/>
              </a:rPr>
              <a:t>naizgled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gotovo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iste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tvari</a:t>
            </a:r>
            <a:r>
              <a:rPr lang="en-US" sz="2000" dirty="0">
                <a:ea typeface="Calibri"/>
                <a:cs typeface="Calibri"/>
              </a:rPr>
              <a:t>, </a:t>
            </a:r>
            <a:r>
              <a:rPr lang="en-US" sz="2000" dirty="0" err="1">
                <a:ea typeface="Calibri"/>
                <a:cs typeface="Calibri"/>
              </a:rPr>
              <a:t>ali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po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svojim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svojstvima</a:t>
            </a:r>
            <a:r>
              <a:rPr lang="en-US" sz="2000" dirty="0">
                <a:ea typeface="Calibri"/>
                <a:cs typeface="Calibri"/>
              </a:rPr>
              <a:t> bile </a:t>
            </a:r>
            <a:r>
              <a:rPr lang="en-US" sz="2000" dirty="0" err="1">
                <a:ea typeface="Calibri"/>
                <a:cs typeface="Calibri"/>
              </a:rPr>
              <a:t>su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smtClean="0">
                <a:ea typeface="Calibri"/>
                <a:cs typeface="Calibri"/>
              </a:rPr>
              <a:t>u</a:t>
            </a:r>
            <a:r>
              <a:rPr lang="hr-HR" sz="2000" dirty="0" smtClean="0">
                <a:ea typeface="Calibri"/>
                <a:cs typeface="Calibri"/>
              </a:rPr>
              <a:t> </a:t>
            </a:r>
            <a:r>
              <a:rPr lang="en-US" sz="2000" dirty="0" err="1" smtClean="0">
                <a:ea typeface="Calibri"/>
                <a:cs typeface="Calibri"/>
              </a:rPr>
              <a:t>potpunosti</a:t>
            </a:r>
            <a:r>
              <a:rPr lang="en-US" sz="2000" dirty="0" smtClean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različite</a:t>
            </a:r>
            <a:r>
              <a:rPr lang="en-US" sz="2000" dirty="0">
                <a:ea typeface="Calibri"/>
                <a:cs typeface="Calibri"/>
              </a:rPr>
              <a:t>.</a:t>
            </a:r>
          </a:p>
          <a:p>
            <a:r>
              <a:rPr lang="en-US" sz="2000" dirty="0" err="1">
                <a:ea typeface="Calibri"/>
                <a:cs typeface="Calibri"/>
              </a:rPr>
              <a:t>Zagrijavanjem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smo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ustanovili</a:t>
            </a:r>
            <a:r>
              <a:rPr lang="en-US" sz="2000" dirty="0">
                <a:ea typeface="Calibri"/>
                <a:cs typeface="Calibri"/>
              </a:rPr>
              <a:t> u </a:t>
            </a:r>
            <a:r>
              <a:rPr lang="en-US" sz="2000" dirty="0" err="1">
                <a:ea typeface="Calibri"/>
                <a:cs typeface="Calibri"/>
              </a:rPr>
              <a:t>kojoj</a:t>
            </a:r>
            <a:r>
              <a:rPr lang="en-US" sz="2000" dirty="0">
                <a:ea typeface="Calibri"/>
                <a:cs typeface="Calibri"/>
              </a:rPr>
              <a:t> se </a:t>
            </a:r>
            <a:r>
              <a:rPr lang="en-US" sz="2000" dirty="0" err="1">
                <a:ea typeface="Calibri"/>
                <a:cs typeface="Calibri"/>
              </a:rPr>
              <a:t>epruveti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nalazi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organski</a:t>
            </a:r>
            <a:r>
              <a:rPr lang="en-US" sz="2000" dirty="0">
                <a:ea typeface="Calibri"/>
                <a:cs typeface="Calibri"/>
              </a:rPr>
              <a:t>, a u </a:t>
            </a:r>
            <a:r>
              <a:rPr lang="en-US" sz="2000" dirty="0" err="1">
                <a:ea typeface="Calibri"/>
                <a:cs typeface="Calibri"/>
              </a:rPr>
              <a:t>kojoj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anorganski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spoj</a:t>
            </a:r>
            <a:r>
              <a:rPr lang="en-US" sz="2000" dirty="0">
                <a:ea typeface="Calibri"/>
                <a:cs typeface="Calibri"/>
              </a:rPr>
              <a:t>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BC2C816D-4752-22BF-2082-8BFA2273E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0" b="35085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70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xmlns="" id="{0AA75791-ABD6-45E2-B58A-77112BD0F8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xmlns="" id="{D2A542E6-1924-4FE2-89D1-3CB19468C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F353183-2147-472B-AD7D-4A085FF6A4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xmlns="" id="{FAAA42C8-A082-4DFD-A5F3-FC9EF825B1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3F22D-DBF7-339C-FCC8-F4245C39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69448"/>
            <a:ext cx="7202485" cy="1087890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  <p:pic>
        <p:nvPicPr>
          <p:cNvPr id="4" name="Slika 5">
            <a:extLst>
              <a:ext uri="{FF2B5EF4-FFF2-40B4-BE49-F238E27FC236}">
                <a16:creationId xmlns:a16="http://schemas.microsoft.com/office/drawing/2014/main" xmlns="" id="{C810DA25-E9E7-3A05-1640-CED755D60B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7668"/>
          <a:stretch/>
        </p:blipFill>
        <p:spPr>
          <a:xfrm>
            <a:off x="549281" y="1819124"/>
            <a:ext cx="2280713" cy="4487397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88BF1B-3EFE-AA97-9A30-EEC1B0385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816" y="2059200"/>
            <a:ext cx="3313114" cy="37830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Ono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što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je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zasigurno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svima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ostalo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u </a:t>
            </a:r>
            <a:r>
              <a:rPr lang="en-US" sz="1600" b="1" dirty="0" err="1" smtClean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sjećanju</a:t>
            </a:r>
            <a:r>
              <a:rPr lang="hr-HR" sz="1600" b="1" dirty="0" smtClean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,</a:t>
            </a:r>
            <a:r>
              <a:rPr lang="en-US" sz="1600" b="1" dirty="0" smtClean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bilo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je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aktiviranje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protupožarnog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alarma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.</a:t>
            </a:r>
          </a:p>
          <a:p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Nakon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što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se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ustanovilo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da je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aktiviranje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alarma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prouzročio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dim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iz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epruvete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,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vratili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smo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se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natrag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u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laboratorij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.</a:t>
            </a:r>
          </a:p>
          <a:p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Započeli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smo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1600" b="1" dirty="0" smtClean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s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novim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pokusom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, a on je </a:t>
            </a:r>
            <a:r>
              <a:rPr lang="hr-HR" sz="1600" b="1" dirty="0" smtClean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tražio</a:t>
            </a:r>
            <a:r>
              <a:rPr lang="en-US" sz="1600" b="1" dirty="0" smtClean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da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dokažemo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 u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kojim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namirnicama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ima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škroba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.</a:t>
            </a:r>
          </a:p>
          <a:p>
            <a:r>
              <a:rPr lang="en-US" sz="1600" b="1" dirty="0" err="1" smtClean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Naravno</a:t>
            </a:r>
            <a:r>
              <a:rPr lang="hr-HR" sz="1600" b="1" dirty="0" smtClean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,</a:t>
            </a:r>
            <a:r>
              <a:rPr lang="en-US" sz="1600" b="1" dirty="0" smtClean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i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u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ovom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pokusu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važnu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ulogu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hr-HR" sz="1600" b="1" dirty="0" smtClean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odi</a:t>
            </a:r>
            <a:r>
              <a:rPr lang="en-US" sz="1600" b="1" dirty="0" err="1" smtClean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grao</a:t>
            </a:r>
            <a:r>
              <a:rPr lang="en-US" sz="1600" b="1" dirty="0" smtClean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hr-HR" sz="1600" b="1" dirty="0" smtClean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je </a:t>
            </a:r>
            <a:r>
              <a:rPr lang="en-US" sz="1600" b="1" dirty="0" err="1" smtClean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reagens</a:t>
            </a:r>
            <a:r>
              <a:rPr lang="en-US" sz="1600" b="1" dirty="0" smtClean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te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su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zbog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toga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gotovo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sve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namirnice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pocrnjele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.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F5C63EB0-E66C-0227-15E5-9AD95DE1C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4" b="11143"/>
          <a:stretch/>
        </p:blipFill>
        <p:spPr>
          <a:xfrm>
            <a:off x="3046226" y="1819124"/>
            <a:ext cx="2246115" cy="4486876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5B8828DA-1FA5-6D59-3CB9-D3E6A1588E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2" b="11424"/>
          <a:stretch/>
        </p:blipFill>
        <p:spPr>
          <a:xfrm>
            <a:off x="5472289" y="1819124"/>
            <a:ext cx="2282400" cy="4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3A10A-F496-92B1-1B41-507E9CDB1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752370-C7E8-89F3-8517-FCB393FEF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Tu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se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našao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pokus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u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kojem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istraživali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koja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namirnica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ima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najviše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vitamina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C.</a:t>
            </a: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Začudili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se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kad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ustanovili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da je to paprika.</a:t>
            </a: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Istraživali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koliko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se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brzo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oslobađa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energija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iz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jednog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gumenog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bombona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koji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se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sve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pigmenti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kriju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iza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lista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biljke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.</a:t>
            </a: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Kući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se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vratili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jednim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novim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iskustvom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dodatnim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znanjem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.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xmlns="" id="{B744F87C-2FD1-F373-B209-37203A9B0C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5" r="2" b="2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Slika 6">
            <a:extLst>
              <a:ext uri="{FF2B5EF4-FFF2-40B4-BE49-F238E27FC236}">
                <a16:creationId xmlns:a16="http://schemas.microsoft.com/office/drawing/2014/main" xmlns="" id="{36AC8AB7-FB1B-CE41-9932-BE156E3190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9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51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2A9CAC21-EAD6-5032-9A91-19B213BFA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5" b="188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827976"/>
              </p:ext>
            </p:extLst>
          </p:nvPr>
        </p:nvGraphicFramePr>
        <p:xfrm>
          <a:off x="10484104" y="6487160"/>
          <a:ext cx="17078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896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Iva Granić, 8.A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0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137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Meiryo</vt:lpstr>
      <vt:lpstr>Office Theme</vt:lpstr>
      <vt:lpstr>FESTIVAL ZNANOSTI 2023. PMF-Split Odjel kemije</vt:lpstr>
      <vt:lpstr>Osmaši u ulozi kemičara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Vedrana</dc:creator>
  <cp:lastModifiedBy>Vedrana</cp:lastModifiedBy>
  <cp:revision>9</cp:revision>
  <dcterms:created xsi:type="dcterms:W3CDTF">2023-05-01T13:19:49Z</dcterms:created>
  <dcterms:modified xsi:type="dcterms:W3CDTF">2023-05-22T04:58:18Z</dcterms:modified>
</cp:coreProperties>
</file>