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3936"/>
    <a:srgbClr val="FF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B6F15528-21DE-4FAA-801E-634DDDAF4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511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939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5501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2320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901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378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B6F15528-21DE-4FAA-801E-634DDDAF4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69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128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641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13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107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727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94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6F15528-21DE-4FAA-801E-634DDDAF4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612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microsoft.com/office/2007/relationships/hdphoto" Target="../media/hdphoto2.wdp"/><Relationship Id="rId7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A@Edu.Hr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2AFF926-B0F0-4196-9AA4-65ED07A61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3143" y="2064730"/>
            <a:ext cx="2207029" cy="2728536"/>
          </a:xfrm>
        </p:spPr>
        <p:txBody>
          <a:bodyPr anchor="ctr">
            <a:normAutofit/>
          </a:bodyPr>
          <a:lstStyle/>
          <a:p>
            <a:r>
              <a:rPr lang="hr-HR" sz="2400" dirty="0" err="1">
                <a:solidFill>
                  <a:schemeClr val="tx2"/>
                </a:solidFill>
              </a:rPr>
              <a:t>šk.god</a:t>
            </a:r>
            <a:r>
              <a:rPr lang="hr-HR" sz="2400" dirty="0">
                <a:solidFill>
                  <a:schemeClr val="tx2"/>
                </a:solidFill>
              </a:rPr>
              <a:t>.</a:t>
            </a:r>
          </a:p>
          <a:p>
            <a:r>
              <a:rPr lang="hr-HR" sz="2400" dirty="0">
                <a:solidFill>
                  <a:schemeClr val="tx2"/>
                </a:solidFill>
              </a:rPr>
              <a:t>2021./2022.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6113" y="720071"/>
            <a:ext cx="4063401" cy="5417858"/>
            <a:chOff x="1311770" y="720071"/>
            <a:chExt cx="5417868" cy="5417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35C370D4-3A8D-453A-8733-9C8FC45D0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8130" y="1316890"/>
            <a:ext cx="3454795" cy="4224216"/>
          </a:xfrm>
        </p:spPr>
        <p:txBody>
          <a:bodyPr>
            <a:normAutofit/>
          </a:bodyPr>
          <a:lstStyle/>
          <a:p>
            <a:pPr algn="ctr"/>
            <a:r>
              <a:rPr lang="hr-HR" sz="4000" b="1" u="sng" dirty="0">
                <a:solidFill>
                  <a:srgbClr val="FFFFFF"/>
                </a:solidFill>
              </a:rPr>
              <a:t>Upisi u srednje škole</a:t>
            </a:r>
            <a:br>
              <a:rPr lang="hr-HR" sz="4000" dirty="0">
                <a:solidFill>
                  <a:srgbClr val="FFFFFF"/>
                </a:solidFill>
              </a:rPr>
            </a:br>
            <a:endParaRPr lang="hr-HR" sz="40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01706" y="3398742"/>
            <a:ext cx="3657600" cy="60512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920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9674" y="1901188"/>
            <a:ext cx="8229600" cy="4840605"/>
            <a:chOff x="439674" y="1901188"/>
            <a:chExt cx="8229600" cy="4840605"/>
          </a:xfrm>
        </p:grpSpPr>
        <p:sp>
          <p:nvSpPr>
            <p:cNvPr id="3" name="object 3"/>
            <p:cNvSpPr/>
            <p:nvPr/>
          </p:nvSpPr>
          <p:spPr>
            <a:xfrm>
              <a:off x="439674" y="1901188"/>
              <a:ext cx="8229600" cy="4840605"/>
            </a:xfrm>
            <a:custGeom>
              <a:avLst/>
              <a:gdLst/>
              <a:ahLst/>
              <a:cxnLst/>
              <a:rect l="l" t="t" r="r" b="b"/>
              <a:pathLst>
                <a:path w="8229600" h="4840605">
                  <a:moveTo>
                    <a:pt x="8229600" y="0"/>
                  </a:moveTo>
                  <a:lnTo>
                    <a:pt x="0" y="0"/>
                  </a:lnTo>
                  <a:lnTo>
                    <a:pt x="0" y="4840224"/>
                  </a:lnTo>
                  <a:lnTo>
                    <a:pt x="8229600" y="4840224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39674" y="1901188"/>
              <a:ext cx="8229600" cy="4840605"/>
            </a:xfrm>
            <a:custGeom>
              <a:avLst/>
              <a:gdLst/>
              <a:ahLst/>
              <a:cxnLst/>
              <a:rect l="l" t="t" r="r" b="b"/>
              <a:pathLst>
                <a:path w="8229600" h="4840605">
                  <a:moveTo>
                    <a:pt x="0" y="4840224"/>
                  </a:moveTo>
                  <a:lnTo>
                    <a:pt x="8229600" y="4840224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4840224"/>
                  </a:lnTo>
                  <a:close/>
                </a:path>
              </a:pathLst>
            </a:custGeom>
            <a:ln w="25908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988564" y="1202436"/>
            <a:ext cx="3383279" cy="711835"/>
            <a:chOff x="2988564" y="1202436"/>
            <a:chExt cx="3383279" cy="711835"/>
          </a:xfrm>
        </p:grpSpPr>
        <p:sp>
          <p:nvSpPr>
            <p:cNvPr id="8" name="object 8"/>
            <p:cNvSpPr/>
            <p:nvPr/>
          </p:nvSpPr>
          <p:spPr>
            <a:xfrm>
              <a:off x="3001518" y="1215390"/>
              <a:ext cx="3357879" cy="685800"/>
            </a:xfrm>
            <a:custGeom>
              <a:avLst/>
              <a:gdLst/>
              <a:ahLst/>
              <a:cxnLst/>
              <a:rect l="l" t="t" r="r" b="b"/>
              <a:pathLst>
                <a:path w="3357879" h="685800">
                  <a:moveTo>
                    <a:pt x="3357372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3357372" y="685800"/>
                  </a:lnTo>
                  <a:lnTo>
                    <a:pt x="33573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01518" y="1215390"/>
              <a:ext cx="3357879" cy="685800"/>
            </a:xfrm>
            <a:custGeom>
              <a:avLst/>
              <a:gdLst/>
              <a:ahLst/>
              <a:cxnLst/>
              <a:rect l="l" t="t" r="r" b="b"/>
              <a:pathLst>
                <a:path w="3357879" h="685800">
                  <a:moveTo>
                    <a:pt x="0" y="685800"/>
                  </a:moveTo>
                  <a:lnTo>
                    <a:pt x="3357372" y="685800"/>
                  </a:lnTo>
                  <a:lnTo>
                    <a:pt x="3357372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17651" y="1055689"/>
            <a:ext cx="7950200" cy="5483225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264160" algn="ctr">
              <a:lnSpc>
                <a:spcPct val="100000"/>
              </a:lnSpc>
              <a:spcBef>
                <a:spcPts val="1420"/>
              </a:spcBef>
            </a:pPr>
            <a:r>
              <a:rPr sz="3000" spc="-5" dirty="0">
                <a:latin typeface="Calibri"/>
                <a:cs typeface="Calibri"/>
              </a:rPr>
              <a:t>od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12.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–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14.7. 2021.</a:t>
            </a:r>
          </a:p>
          <a:p>
            <a:pPr marL="104139">
              <a:lnSpc>
                <a:spcPct val="100000"/>
              </a:lnSpc>
              <a:spcBef>
                <a:spcPts val="1410"/>
              </a:spcBef>
            </a:pPr>
            <a:r>
              <a:rPr sz="3200" spc="-25" dirty="0">
                <a:latin typeface="Calibri"/>
                <a:cs typeface="Calibri"/>
              </a:rPr>
              <a:t>VAŽNO:</a:t>
            </a:r>
            <a:endParaRPr sz="3200" dirty="0">
              <a:latin typeface="Calibri"/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660"/>
              </a:spcBef>
            </a:pPr>
            <a:r>
              <a:rPr sz="2600" spc="-15" dirty="0">
                <a:latin typeface="Calibri"/>
                <a:cs typeface="Calibri"/>
              </a:rPr>
              <a:t>Nakon što </a:t>
            </a:r>
            <a:r>
              <a:rPr sz="2600" spc="-5" dirty="0">
                <a:latin typeface="Calibri"/>
                <a:cs typeface="Calibri"/>
              </a:rPr>
              <a:t>učenik </a:t>
            </a:r>
            <a:r>
              <a:rPr sz="2600" spc="-10" dirty="0">
                <a:latin typeface="Calibri"/>
                <a:cs typeface="Calibri"/>
              </a:rPr>
              <a:t>potvrdi </a:t>
            </a:r>
            <a:r>
              <a:rPr sz="2600" spc="-20" dirty="0">
                <a:latin typeface="Calibri"/>
                <a:cs typeface="Calibri"/>
              </a:rPr>
              <a:t>svoj </a:t>
            </a:r>
            <a:r>
              <a:rPr sz="2600" spc="-5" dirty="0">
                <a:latin typeface="Calibri"/>
                <a:cs typeface="Calibri"/>
              </a:rPr>
              <a:t>upis vlastoručnim potpisom </a:t>
            </a:r>
            <a:r>
              <a:rPr sz="2600" dirty="0">
                <a:latin typeface="Calibri"/>
                <a:cs typeface="Calibri"/>
              </a:rPr>
              <a:t>i 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potpisom </a:t>
            </a:r>
            <a:r>
              <a:rPr sz="2600" spc="-10" dirty="0">
                <a:latin typeface="Calibri"/>
                <a:cs typeface="Calibri"/>
              </a:rPr>
              <a:t>roditelja/skrbnika </a:t>
            </a:r>
            <a:r>
              <a:rPr sz="2600" dirty="0">
                <a:latin typeface="Calibri"/>
                <a:cs typeface="Calibri"/>
              </a:rPr>
              <a:t>na </a:t>
            </a:r>
            <a:r>
              <a:rPr sz="2600" spc="-10" dirty="0">
                <a:latin typeface="Calibri"/>
                <a:cs typeface="Calibri"/>
              </a:rPr>
              <a:t>obrascu </a:t>
            </a:r>
            <a:r>
              <a:rPr sz="2600" spc="-5" dirty="0">
                <a:latin typeface="Calibri"/>
                <a:cs typeface="Calibri"/>
              </a:rPr>
              <a:t>(upisnici) </a:t>
            </a:r>
            <a:r>
              <a:rPr sz="2600" dirty="0">
                <a:latin typeface="Calibri"/>
                <a:cs typeface="Calibri"/>
              </a:rPr>
              <a:t>i </a:t>
            </a:r>
            <a:r>
              <a:rPr sz="2600" spc="-20" dirty="0">
                <a:latin typeface="Calibri"/>
                <a:cs typeface="Calibri"/>
              </a:rPr>
              <a:t>dostavi 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ga </a:t>
            </a:r>
            <a:r>
              <a:rPr sz="2600" spc="-5" dirty="0">
                <a:latin typeface="Calibri"/>
                <a:cs typeface="Calibri"/>
              </a:rPr>
              <a:t>srednjoj </a:t>
            </a:r>
            <a:r>
              <a:rPr sz="2600" spc="-20" dirty="0">
                <a:latin typeface="Calibri"/>
                <a:cs typeface="Calibri"/>
              </a:rPr>
              <a:t>školi, </a:t>
            </a:r>
            <a:r>
              <a:rPr sz="2600" spc="-5" dirty="0">
                <a:latin typeface="Calibri"/>
                <a:cs typeface="Calibri"/>
              </a:rPr>
              <a:t>učenik je upisan </a:t>
            </a:r>
            <a:r>
              <a:rPr sz="2600" dirty="0">
                <a:latin typeface="Calibri"/>
                <a:cs typeface="Calibri"/>
              </a:rPr>
              <a:t>u I. </a:t>
            </a:r>
            <a:r>
              <a:rPr sz="2600" spc="-15" dirty="0">
                <a:latin typeface="Calibri"/>
                <a:cs typeface="Calibri"/>
              </a:rPr>
              <a:t>razred </a:t>
            </a:r>
            <a:r>
              <a:rPr sz="2600" spc="-5" dirty="0">
                <a:latin typeface="Calibri"/>
                <a:cs typeface="Calibri"/>
              </a:rPr>
              <a:t>srednje </a:t>
            </a:r>
            <a:r>
              <a:rPr sz="2600" spc="-20" dirty="0">
                <a:latin typeface="Calibri"/>
                <a:cs typeface="Calibri"/>
              </a:rPr>
              <a:t>škole </a:t>
            </a:r>
            <a:r>
              <a:rPr sz="2600" dirty="0">
                <a:latin typeface="Calibri"/>
                <a:cs typeface="Calibri"/>
              </a:rPr>
              <a:t>u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školskoj </a:t>
            </a:r>
            <a:r>
              <a:rPr sz="2600" spc="-5" dirty="0">
                <a:latin typeface="Calibri"/>
                <a:cs typeface="Calibri"/>
              </a:rPr>
              <a:t>godini 2021./2022.</a:t>
            </a:r>
            <a:endParaRPr sz="2600" dirty="0">
              <a:latin typeface="Calibri"/>
              <a:cs typeface="Calibri"/>
            </a:endParaRPr>
          </a:p>
          <a:p>
            <a:pPr marL="12700" marR="128270">
              <a:lnSpc>
                <a:spcPct val="90000"/>
              </a:lnSpc>
              <a:spcBef>
                <a:spcPts val="620"/>
              </a:spcBef>
            </a:pPr>
            <a:r>
              <a:rPr sz="2600" spc="-25" dirty="0">
                <a:latin typeface="Calibri"/>
                <a:cs typeface="Calibri"/>
              </a:rPr>
              <a:t>Ako </a:t>
            </a:r>
            <a:r>
              <a:rPr sz="2600" spc="-5" dirty="0">
                <a:latin typeface="Calibri"/>
                <a:cs typeface="Calibri"/>
              </a:rPr>
              <a:t>učenik zbog </a:t>
            </a:r>
            <a:r>
              <a:rPr sz="2600" spc="-15" dirty="0">
                <a:latin typeface="Calibri"/>
                <a:cs typeface="Calibri"/>
              </a:rPr>
              <a:t>opravdanih razloga </a:t>
            </a:r>
            <a:r>
              <a:rPr sz="2600" spc="-5" dirty="0">
                <a:latin typeface="Calibri"/>
                <a:cs typeface="Calibri"/>
              </a:rPr>
              <a:t>nije </a:t>
            </a:r>
            <a:r>
              <a:rPr sz="2600" dirty="0">
                <a:latin typeface="Calibri"/>
                <a:cs typeface="Calibri"/>
              </a:rPr>
              <a:t>u </a:t>
            </a:r>
            <a:r>
              <a:rPr sz="2600" spc="-5" dirty="0">
                <a:latin typeface="Calibri"/>
                <a:cs typeface="Calibri"/>
              </a:rPr>
              <a:t>mogućnosti </a:t>
            </a:r>
            <a:r>
              <a:rPr sz="2600" dirty="0">
                <a:latin typeface="Calibri"/>
                <a:cs typeface="Calibri"/>
              </a:rPr>
              <a:t>u 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propisanim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rokovima</a:t>
            </a:r>
            <a:r>
              <a:rPr sz="2600" spc="3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dostaviti</a:t>
            </a:r>
            <a:r>
              <a:rPr sz="2600" dirty="0">
                <a:latin typeface="Calibri"/>
                <a:cs typeface="Calibri"/>
              </a:rPr>
              <a:t> potpisan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obrazac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(upisnicu)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za </a:t>
            </a:r>
            <a:r>
              <a:rPr sz="2600" spc="-5" dirty="0">
                <a:latin typeface="Calibri"/>
                <a:cs typeface="Calibri"/>
              </a:rPr>
              <a:t>upis </a:t>
            </a:r>
            <a:r>
              <a:rPr sz="2600" dirty="0">
                <a:latin typeface="Calibri"/>
                <a:cs typeface="Calibri"/>
              </a:rPr>
              <a:t>u I. </a:t>
            </a:r>
            <a:r>
              <a:rPr sz="2600" spc="-10" dirty="0">
                <a:latin typeface="Calibri"/>
                <a:cs typeface="Calibri"/>
              </a:rPr>
              <a:t>razred, dužan </a:t>
            </a:r>
            <a:r>
              <a:rPr sz="2600" spc="-25" dirty="0">
                <a:latin typeface="Calibri"/>
                <a:cs typeface="Calibri"/>
              </a:rPr>
              <a:t>ga </a:t>
            </a:r>
            <a:r>
              <a:rPr sz="2600" spc="-5" dirty="0">
                <a:latin typeface="Calibri"/>
                <a:cs typeface="Calibri"/>
              </a:rPr>
              <a:t>je donijeti osobno </a:t>
            </a:r>
            <a:r>
              <a:rPr sz="2600" dirty="0">
                <a:latin typeface="Calibri"/>
                <a:cs typeface="Calibri"/>
              </a:rPr>
              <a:t>ili </a:t>
            </a:r>
            <a:r>
              <a:rPr sz="2600" spc="-15" dirty="0">
                <a:latin typeface="Calibri"/>
                <a:cs typeface="Calibri"/>
              </a:rPr>
              <a:t>dostaviti 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elektroničkim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putem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njegov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roditelj/skrbnik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ili</a:t>
            </a:r>
          </a:p>
          <a:p>
            <a:pPr marL="12700">
              <a:lnSpc>
                <a:spcPts val="2810"/>
              </a:lnSpc>
            </a:pPr>
            <a:r>
              <a:rPr sz="2600" spc="-5" dirty="0">
                <a:latin typeface="Calibri"/>
                <a:cs typeface="Calibri"/>
              </a:rPr>
              <a:t>opunomoćenik.</a:t>
            </a:r>
            <a:endParaRPr sz="2600" dirty="0">
              <a:latin typeface="Calibri"/>
              <a:cs typeface="Calibri"/>
            </a:endParaRPr>
          </a:p>
          <a:p>
            <a:pPr marL="1210310" marR="509270" indent="-576580">
              <a:lnSpc>
                <a:spcPts val="2810"/>
              </a:lnSpc>
              <a:spcBef>
                <a:spcPts val="670"/>
              </a:spcBef>
            </a:pPr>
            <a:r>
              <a:rPr sz="2600" spc="-25" dirty="0">
                <a:solidFill>
                  <a:srgbClr val="FF0000"/>
                </a:solidFill>
                <a:latin typeface="Calibri"/>
                <a:cs typeface="Calibri"/>
              </a:rPr>
              <a:t>Ukoliko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učenik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ili </a:t>
            </a:r>
            <a:r>
              <a:rPr sz="2600" spc="-10" dirty="0">
                <a:solidFill>
                  <a:srgbClr val="FF0000"/>
                </a:solidFill>
                <a:latin typeface="Calibri"/>
                <a:cs typeface="Calibri"/>
              </a:rPr>
              <a:t>roditelj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ne </a:t>
            </a:r>
            <a:r>
              <a:rPr sz="2600" spc="-20" dirty="0">
                <a:solidFill>
                  <a:srgbClr val="FF0000"/>
                </a:solidFill>
                <a:latin typeface="Calibri"/>
                <a:cs typeface="Calibri"/>
              </a:rPr>
              <a:t>dostavi </a:t>
            </a:r>
            <a:r>
              <a:rPr sz="2600" spc="-10" dirty="0">
                <a:solidFill>
                  <a:srgbClr val="FF0000"/>
                </a:solidFill>
                <a:latin typeface="Calibri"/>
                <a:cs typeface="Calibri"/>
              </a:rPr>
              <a:t>dokumentaciju </a:t>
            </a:r>
            <a:r>
              <a:rPr sz="2600" spc="-5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potrebnu</a:t>
            </a:r>
            <a:r>
              <a:rPr sz="26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Calibri"/>
                <a:cs typeface="Calibri"/>
              </a:rPr>
              <a:t>za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upis,</a:t>
            </a:r>
            <a:r>
              <a:rPr sz="26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učenik</a:t>
            </a:r>
            <a:r>
              <a:rPr sz="26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gubi</a:t>
            </a:r>
            <a:r>
              <a:rPr sz="26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spc="-30" dirty="0">
                <a:solidFill>
                  <a:srgbClr val="FF0000"/>
                </a:solidFill>
                <a:latin typeface="Calibri"/>
                <a:cs typeface="Calibri"/>
              </a:rPr>
              <a:t>pravo</a:t>
            </a:r>
            <a:r>
              <a:rPr sz="2600" spc="-5" dirty="0">
                <a:solidFill>
                  <a:srgbClr val="FF0000"/>
                </a:solidFill>
                <a:latin typeface="Calibri"/>
                <a:cs typeface="Calibri"/>
              </a:rPr>
              <a:t> upisa!</a:t>
            </a:r>
            <a:endParaRPr sz="2600" dirty="0">
              <a:latin typeface="Calibri"/>
              <a:cs typeface="Calibri"/>
            </a:endParaRPr>
          </a:p>
        </p:txBody>
      </p:sp>
      <p:pic>
        <p:nvPicPr>
          <p:cNvPr id="11" name="object 2">
            <a:extLst>
              <a:ext uri="{FF2B5EF4-FFF2-40B4-BE49-F238E27FC236}">
                <a16:creationId xmlns:a16="http://schemas.microsoft.com/office/drawing/2014/main" id="{974139DB-0A46-4C82-B434-C005719A97A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5353" y="-21796"/>
            <a:ext cx="8313293" cy="175856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20604" y="450887"/>
            <a:ext cx="77724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Upis</a:t>
            </a:r>
            <a:r>
              <a:rPr sz="4000" spc="-10" dirty="0"/>
              <a:t> </a:t>
            </a:r>
            <a:r>
              <a:rPr sz="4000" spc="-20" dirty="0"/>
              <a:t>učenika</a:t>
            </a:r>
            <a:r>
              <a:rPr sz="4000" spc="-10" dirty="0"/>
              <a:t> </a:t>
            </a:r>
            <a:r>
              <a:rPr sz="4000" spc="-5" dirty="0"/>
              <a:t>u</a:t>
            </a:r>
            <a:r>
              <a:rPr sz="4000" spc="-10" dirty="0"/>
              <a:t> </a:t>
            </a:r>
            <a:r>
              <a:rPr sz="4000" spc="-5" dirty="0"/>
              <a:t>1. </a:t>
            </a:r>
            <a:r>
              <a:rPr sz="4000" spc="-25" dirty="0"/>
              <a:t>razred</a:t>
            </a:r>
            <a:r>
              <a:rPr sz="4000" spc="-5" dirty="0"/>
              <a:t> </a:t>
            </a:r>
            <a:r>
              <a:rPr sz="4000" spc="-15" dirty="0"/>
              <a:t>srednje</a:t>
            </a:r>
            <a:r>
              <a:rPr sz="4000" dirty="0"/>
              <a:t> </a:t>
            </a:r>
            <a:r>
              <a:rPr sz="4000" spc="-35" dirty="0"/>
              <a:t>škole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004" y="64007"/>
            <a:ext cx="8313293" cy="175856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2530" y="192150"/>
            <a:ext cx="7157084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Dostava</a:t>
            </a:r>
            <a:r>
              <a:rPr spc="-15" dirty="0"/>
              <a:t> dokumentacije</a:t>
            </a:r>
            <a:r>
              <a:rPr spc="-20" dirty="0"/>
              <a:t> </a:t>
            </a:r>
            <a:r>
              <a:rPr spc="-5" dirty="0"/>
              <a:t>u</a:t>
            </a:r>
            <a:r>
              <a:rPr spc="-20" dirty="0"/>
              <a:t> </a:t>
            </a:r>
            <a:r>
              <a:rPr spc="-10" dirty="0"/>
              <a:t>O</a:t>
            </a:r>
            <a:r>
              <a:rPr lang="hr-HR" spc="-10" dirty="0"/>
              <a:t>Š</a:t>
            </a:r>
            <a:r>
              <a:rPr spc="-20" dirty="0"/>
              <a:t> </a:t>
            </a:r>
            <a:r>
              <a:rPr spc="-15" dirty="0"/>
              <a:t>„</a:t>
            </a:r>
            <a:r>
              <a:rPr lang="hr-HR" spc="-15" dirty="0"/>
              <a:t>BRDA</a:t>
            </a:r>
            <a:r>
              <a:rPr spc="-5" dirty="0"/>
              <a:t>”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45008" y="1760220"/>
            <a:ext cx="8255634" cy="4304030"/>
            <a:chOff x="445008" y="1760220"/>
            <a:chExt cx="8255634" cy="4304030"/>
          </a:xfrm>
        </p:grpSpPr>
        <p:sp>
          <p:nvSpPr>
            <p:cNvPr id="5" name="object 5"/>
            <p:cNvSpPr/>
            <p:nvPr/>
          </p:nvSpPr>
          <p:spPr>
            <a:xfrm>
              <a:off x="457962" y="1773174"/>
              <a:ext cx="8229600" cy="4277995"/>
            </a:xfrm>
            <a:custGeom>
              <a:avLst/>
              <a:gdLst/>
              <a:ahLst/>
              <a:cxnLst/>
              <a:rect l="l" t="t" r="r" b="b"/>
              <a:pathLst>
                <a:path w="8229600" h="4277995">
                  <a:moveTo>
                    <a:pt x="8229600" y="0"/>
                  </a:moveTo>
                  <a:lnTo>
                    <a:pt x="0" y="0"/>
                  </a:lnTo>
                  <a:lnTo>
                    <a:pt x="0" y="4277868"/>
                  </a:lnTo>
                  <a:lnTo>
                    <a:pt x="8229600" y="4277868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962" y="1773174"/>
              <a:ext cx="8229600" cy="4277995"/>
            </a:xfrm>
            <a:custGeom>
              <a:avLst/>
              <a:gdLst/>
              <a:ahLst/>
              <a:cxnLst/>
              <a:rect l="l" t="t" r="r" b="b"/>
              <a:pathLst>
                <a:path w="8229600" h="4277995">
                  <a:moveTo>
                    <a:pt x="0" y="4277868"/>
                  </a:moveTo>
                  <a:lnTo>
                    <a:pt x="8229600" y="4277868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4277868"/>
                  </a:lnTo>
                  <a:close/>
                </a:path>
              </a:pathLst>
            </a:custGeom>
            <a:ln w="25908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5940" y="1784985"/>
            <a:ext cx="7755255" cy="32143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9535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b="1" spc="-10" dirty="0">
                <a:latin typeface="Calibri"/>
                <a:cs typeface="Calibri"/>
              </a:rPr>
              <a:t>Prijavnicu</a:t>
            </a:r>
            <a:r>
              <a:rPr sz="2600" b="1" spc="-5" dirty="0">
                <a:latin typeface="Calibri"/>
                <a:cs typeface="Calibri"/>
              </a:rPr>
              <a:t> </a:t>
            </a:r>
            <a:r>
              <a:rPr sz="2600" b="1" spc="-25" dirty="0">
                <a:latin typeface="Calibri"/>
                <a:cs typeface="Calibri"/>
              </a:rPr>
              <a:t>za</a:t>
            </a:r>
            <a:r>
              <a:rPr sz="2600" b="1" spc="1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upis</a:t>
            </a:r>
            <a:r>
              <a:rPr sz="2600" b="1" spc="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kao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dokumente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ispunjavanju </a:t>
            </a:r>
            <a:r>
              <a:rPr sz="2600" spc="-5" dirty="0">
                <a:latin typeface="Calibri"/>
                <a:cs typeface="Calibri"/>
              </a:rPr>
              <a:t> posebnih </a:t>
            </a:r>
            <a:r>
              <a:rPr sz="2600" spc="-10" dirty="0">
                <a:latin typeface="Calibri"/>
                <a:cs typeface="Calibri"/>
              </a:rPr>
              <a:t>uvjeta </a:t>
            </a:r>
            <a:r>
              <a:rPr sz="2600" spc="-25" dirty="0">
                <a:latin typeface="Calibri"/>
                <a:cs typeface="Calibri"/>
              </a:rPr>
              <a:t>za </a:t>
            </a:r>
            <a:r>
              <a:rPr sz="2600" dirty="0">
                <a:latin typeface="Calibri"/>
                <a:cs typeface="Calibri"/>
              </a:rPr>
              <a:t>upis, moguće </a:t>
            </a:r>
            <a:r>
              <a:rPr sz="2600" spc="-5" dirty="0">
                <a:latin typeface="Calibri"/>
                <a:cs typeface="Calibri"/>
              </a:rPr>
              <a:t>je </a:t>
            </a:r>
            <a:r>
              <a:rPr sz="2600" spc="-15" dirty="0">
                <a:latin typeface="Calibri"/>
                <a:cs typeface="Calibri"/>
              </a:rPr>
              <a:t>dostaviti </a:t>
            </a:r>
            <a:r>
              <a:rPr sz="2600" b="1" dirty="0">
                <a:latin typeface="Calibri"/>
                <a:cs typeface="Calibri"/>
              </a:rPr>
              <a:t>osobno </a:t>
            </a:r>
            <a:r>
              <a:rPr sz="2600" b="1" spc="-5" dirty="0">
                <a:latin typeface="Calibri"/>
                <a:cs typeface="Calibri"/>
              </a:rPr>
              <a:t>ili </a:t>
            </a:r>
            <a:r>
              <a:rPr sz="2600" b="1" spc="-57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elektroničkim</a:t>
            </a:r>
            <a:r>
              <a:rPr sz="2600" b="1" spc="1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putem</a:t>
            </a:r>
            <a:r>
              <a:rPr sz="2600" b="1" spc="15" dirty="0">
                <a:latin typeface="Calibri"/>
                <a:cs typeface="Calibri"/>
              </a:rPr>
              <a:t> </a:t>
            </a:r>
            <a:r>
              <a:rPr sz="2600" b="1" dirty="0" err="1">
                <a:latin typeface="Calibri"/>
                <a:cs typeface="Calibri"/>
              </a:rPr>
              <a:t>na</a:t>
            </a:r>
            <a:r>
              <a:rPr sz="2600" b="1" dirty="0">
                <a:latin typeface="Calibri"/>
                <a:cs typeface="Calibri"/>
              </a:rPr>
              <a:t> mail</a:t>
            </a:r>
            <a:r>
              <a:rPr lang="hr-HR" sz="2600" b="1" dirty="0">
                <a:latin typeface="Calibri"/>
                <a:cs typeface="Calibri"/>
              </a:rPr>
              <a:t> razredniku.</a:t>
            </a:r>
            <a:endParaRPr sz="26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25" dirty="0" err="1">
                <a:latin typeface="Calibri"/>
                <a:cs typeface="Calibri"/>
              </a:rPr>
              <a:t>Sva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propisana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dokumentacija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može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slikati</a:t>
            </a:r>
            <a:r>
              <a:rPr sz="2400" b="1" spc="-5" dirty="0">
                <a:latin typeface="Calibri"/>
                <a:cs typeface="Calibri"/>
              </a:rPr>
              <a:t> ili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skenirati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te</a:t>
            </a:r>
            <a:endParaRPr sz="24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poslati elektroničkim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putem.</a:t>
            </a:r>
            <a:endParaRPr sz="24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Što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tiče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dostavljanja</a:t>
            </a:r>
            <a:r>
              <a:rPr sz="2400" spc="-5" dirty="0">
                <a:latin typeface="Calibri"/>
                <a:cs typeface="Calibri"/>
              </a:rPr>
              <a:t> originalne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dokumentacije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5" dirty="0">
                <a:latin typeface="Calibri"/>
                <a:cs typeface="Calibri"/>
              </a:rPr>
              <a:t> osnovnu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školu</a:t>
            </a:r>
            <a:r>
              <a:rPr sz="2400" spc="-5" dirty="0">
                <a:latin typeface="Calibri"/>
                <a:cs typeface="Calibri"/>
              </a:rPr>
              <a:t> (prijavnice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učenika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koji</a:t>
            </a:r>
            <a:r>
              <a:rPr sz="2400" spc="-5" dirty="0">
                <a:latin typeface="Calibri"/>
                <a:cs typeface="Calibri"/>
              </a:rPr>
              <a:t> su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je poslali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elektroničkim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putem),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dostavljanje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originala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nije</a:t>
            </a:r>
            <a:r>
              <a:rPr sz="2400" b="1" spc="-10" dirty="0">
                <a:latin typeface="Calibri"/>
                <a:cs typeface="Calibri"/>
              </a:rPr>
              <a:t> potrebno.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5C6FAD9-E47F-4B85-A4F9-01141E66B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346946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B4D5C2-119A-4EDD-B133-0AB95E13B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4299696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56409A-DE97-4AEE-9F01-B945ED0FE5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D54EEE6-F9E7-4CBE-A820-AA9911D92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5669BB3-665C-4AE6-916A-9600A6995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02D4491-AED6-44D9-B5BE-EE7ED8436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189E48F-5721-4129-82FB-FD03D3B230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8"/>
            <a:ext cx="9143999" cy="685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2" name="object 2"/>
          <p:cNvPicPr/>
          <p:nvPr/>
        </p:nvPicPr>
        <p:blipFill rotWithShape="1">
          <a:blip r:embed="rId6" cstate="print">
            <a:alphaModFix amt="80000"/>
          </a:blip>
          <a:srcRect l="28391" r="30930" b="-1"/>
          <a:stretch/>
        </p:blipFill>
        <p:spPr>
          <a:xfrm>
            <a:off x="20" y="-4"/>
            <a:ext cx="9143980" cy="685595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D63DE26-5740-4518-960F-AB44D24EA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blipFill dpi="0" rotWithShape="1">
            <a:blip r:embed="rId7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8670" y="1432223"/>
            <a:ext cx="3642194" cy="3035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065" marR="5080">
              <a:lnSpc>
                <a:spcPct val="80000"/>
              </a:lnSpc>
            </a:pPr>
            <a:r>
              <a:rPr lang="en-US" spc="-50">
                <a:solidFill>
                  <a:schemeClr val="tx1"/>
                </a:solidFill>
                <a:latin typeface="+mj-lt"/>
                <a:cs typeface="+mj-cs"/>
              </a:rPr>
              <a:t>ŠTO</a:t>
            </a:r>
            <a:r>
              <a:rPr lang="en-US" spc="-5">
                <a:solidFill>
                  <a:schemeClr val="tx1"/>
                </a:solidFill>
                <a:latin typeface="+mj-lt"/>
                <a:cs typeface="+mj-cs"/>
              </a:rPr>
              <a:t> MANJE</a:t>
            </a:r>
            <a:r>
              <a:rPr lang="en-US" spc="10">
                <a:solidFill>
                  <a:schemeClr val="tx1"/>
                </a:solidFill>
                <a:latin typeface="+mj-lt"/>
                <a:cs typeface="+mj-cs"/>
              </a:rPr>
              <a:t> </a:t>
            </a:r>
            <a:r>
              <a:rPr lang="en-US" spc="-45">
                <a:solidFill>
                  <a:schemeClr val="tx1"/>
                </a:solidFill>
                <a:latin typeface="+mj-lt"/>
                <a:cs typeface="+mj-cs"/>
              </a:rPr>
              <a:t>STRESOVA</a:t>
            </a:r>
            <a:r>
              <a:rPr lang="en-US" spc="20">
                <a:solidFill>
                  <a:schemeClr val="tx1"/>
                </a:solidFill>
                <a:latin typeface="+mj-lt"/>
                <a:cs typeface="+mj-cs"/>
              </a:rPr>
              <a:t> </a:t>
            </a:r>
            <a:r>
              <a:rPr lang="en-US" spc="-5">
                <a:solidFill>
                  <a:schemeClr val="tx1"/>
                </a:solidFill>
                <a:latin typeface="+mj-lt"/>
                <a:cs typeface="+mj-cs"/>
              </a:rPr>
              <a:t>U</a:t>
            </a:r>
            <a:r>
              <a:rPr lang="en-US" spc="-10">
                <a:solidFill>
                  <a:schemeClr val="tx1"/>
                </a:solidFill>
                <a:latin typeface="+mj-lt"/>
                <a:cs typeface="+mj-cs"/>
              </a:rPr>
              <a:t> </a:t>
            </a:r>
            <a:r>
              <a:rPr lang="en-US" spc="-15">
                <a:solidFill>
                  <a:schemeClr val="tx1"/>
                </a:solidFill>
                <a:latin typeface="+mj-lt"/>
                <a:cs typeface="+mj-cs"/>
              </a:rPr>
              <a:t>ODABIRU </a:t>
            </a:r>
            <a:r>
              <a:rPr lang="en-US" spc="-890">
                <a:solidFill>
                  <a:schemeClr val="tx1"/>
                </a:solidFill>
                <a:latin typeface="+mj-lt"/>
                <a:cs typeface="+mj-cs"/>
              </a:rPr>
              <a:t> </a:t>
            </a:r>
            <a:r>
              <a:rPr lang="en-US" spc="-5">
                <a:solidFill>
                  <a:schemeClr val="tx1"/>
                </a:solidFill>
                <a:latin typeface="+mj-lt"/>
                <a:cs typeface="+mj-cs"/>
              </a:rPr>
              <a:t>SREDNJE </a:t>
            </a:r>
            <a:r>
              <a:rPr lang="en-US" spc="-25">
                <a:solidFill>
                  <a:schemeClr val="tx1"/>
                </a:solidFill>
                <a:latin typeface="+mj-lt"/>
                <a:cs typeface="+mj-cs"/>
              </a:rPr>
              <a:t>ŠKOLE/ZANIMANJA!</a:t>
            </a:r>
          </a:p>
          <a:p>
            <a:pPr>
              <a:lnSpc>
                <a:spcPct val="80000"/>
              </a:lnSpc>
            </a:pPr>
            <a:r>
              <a:rPr lang="en-US" b="1" spc="-10">
                <a:solidFill>
                  <a:schemeClr val="tx1"/>
                </a:solidFill>
                <a:latin typeface="+mj-lt"/>
                <a:cs typeface="+mj-cs"/>
              </a:rPr>
              <a:t>SRETNO!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E772779-17E0-416B-BB00-CAAF735A8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692" y="659932"/>
            <a:ext cx="4521163" cy="6198068"/>
          </a:xfrm>
          <a:custGeom>
            <a:avLst/>
            <a:gdLst>
              <a:gd name="connsiteX0" fmla="*/ 3823588 w 6028218"/>
              <a:gd name="connsiteY0" fmla="*/ 0 h 6198068"/>
              <a:gd name="connsiteX1" fmla="*/ 5961393 w 6028218"/>
              <a:gd name="connsiteY1" fmla="*/ 653009 h 6198068"/>
              <a:gd name="connsiteX2" fmla="*/ 6028218 w 6028218"/>
              <a:gd name="connsiteY2" fmla="*/ 702980 h 6198068"/>
              <a:gd name="connsiteX3" fmla="*/ 6028218 w 6028218"/>
              <a:gd name="connsiteY3" fmla="*/ 1206244 h 6198068"/>
              <a:gd name="connsiteX4" fmla="*/ 6001306 w 6028218"/>
              <a:gd name="connsiteY4" fmla="*/ 1181785 h 6198068"/>
              <a:gd name="connsiteX5" fmla="*/ 3823589 w 6028218"/>
              <a:gd name="connsiteY5" fmla="*/ 400005 h 6198068"/>
              <a:gd name="connsiteX6" fmla="*/ 400005 w 6028218"/>
              <a:gd name="connsiteY6" fmla="*/ 3823589 h 6198068"/>
              <a:gd name="connsiteX7" fmla="*/ 1181786 w 6028218"/>
              <a:gd name="connsiteY7" fmla="*/ 6001307 h 6198068"/>
              <a:gd name="connsiteX8" fmla="*/ 1360615 w 6028218"/>
              <a:gd name="connsiteY8" fmla="*/ 6198068 h 6198068"/>
              <a:gd name="connsiteX9" fmla="*/ 829992 w 6028218"/>
              <a:gd name="connsiteY9" fmla="*/ 6198068 h 6198068"/>
              <a:gd name="connsiteX10" fmla="*/ 653009 w 6028218"/>
              <a:gd name="connsiteY10" fmla="*/ 5961393 h 6198068"/>
              <a:gd name="connsiteX11" fmla="*/ 0 w 6028218"/>
              <a:gd name="connsiteY11" fmla="*/ 3823588 h 6198068"/>
              <a:gd name="connsiteX12" fmla="*/ 3823588 w 6028218"/>
              <a:gd name="connsiteY12" fmla="*/ 0 h 619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28218" h="6198068">
                <a:moveTo>
                  <a:pt x="3823588" y="0"/>
                </a:moveTo>
                <a:cubicBezTo>
                  <a:pt x="4615479" y="0"/>
                  <a:pt x="5351144" y="240733"/>
                  <a:pt x="5961393" y="653009"/>
                </a:cubicBezTo>
                <a:lnTo>
                  <a:pt x="6028218" y="702980"/>
                </a:lnTo>
                <a:lnTo>
                  <a:pt x="6028218" y="1206244"/>
                </a:lnTo>
                <a:lnTo>
                  <a:pt x="6001306" y="1181785"/>
                </a:lnTo>
                <a:cubicBezTo>
                  <a:pt x="5409509" y="693391"/>
                  <a:pt x="4650811" y="400005"/>
                  <a:pt x="3823589" y="400005"/>
                </a:cubicBezTo>
                <a:cubicBezTo>
                  <a:pt x="1932796" y="400005"/>
                  <a:pt x="400005" y="1932796"/>
                  <a:pt x="400005" y="3823589"/>
                </a:cubicBezTo>
                <a:cubicBezTo>
                  <a:pt x="400005" y="4650812"/>
                  <a:pt x="693391" y="5409510"/>
                  <a:pt x="1181786" y="6001307"/>
                </a:cubicBezTo>
                <a:lnTo>
                  <a:pt x="1360615" y="6198068"/>
                </a:lnTo>
                <a:lnTo>
                  <a:pt x="829992" y="6198068"/>
                </a:lnTo>
                <a:lnTo>
                  <a:pt x="653009" y="5961393"/>
                </a:lnTo>
                <a:cubicBezTo>
                  <a:pt x="240733" y="5351144"/>
                  <a:pt x="0" y="4615480"/>
                  <a:pt x="0" y="3823588"/>
                </a:cubicBezTo>
                <a:cubicBezTo>
                  <a:pt x="0" y="1711879"/>
                  <a:pt x="1711879" y="0"/>
                  <a:pt x="382358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766ED001-88E5-45FD-A8C4-0037DC71C8C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5132" r="12098" b="-3"/>
          <a:stretch/>
        </p:blipFill>
        <p:spPr>
          <a:xfrm>
            <a:off x="4990907" y="1152225"/>
            <a:ext cx="4151949" cy="5705781"/>
          </a:xfrm>
          <a:custGeom>
            <a:avLst/>
            <a:gdLst/>
            <a:ahLst/>
            <a:cxnLst/>
            <a:rect l="l" t="t" r="r" b="b"/>
            <a:pathLst>
              <a:path w="5535932" h="5705781">
                <a:moveTo>
                  <a:pt x="3331301" y="0"/>
                </a:moveTo>
                <a:cubicBezTo>
                  <a:pt x="4136225" y="0"/>
                  <a:pt x="4874473" y="285478"/>
                  <a:pt x="5450318" y="760707"/>
                </a:cubicBezTo>
                <a:lnTo>
                  <a:pt x="5535932" y="838519"/>
                </a:lnTo>
                <a:lnTo>
                  <a:pt x="5535932" y="5705781"/>
                </a:lnTo>
                <a:lnTo>
                  <a:pt x="996505" y="5705781"/>
                </a:lnTo>
                <a:lnTo>
                  <a:pt x="975716" y="5686887"/>
                </a:lnTo>
                <a:cubicBezTo>
                  <a:pt x="372869" y="5084040"/>
                  <a:pt x="0" y="4251215"/>
                  <a:pt x="0" y="3331301"/>
                </a:cubicBezTo>
                <a:cubicBezTo>
                  <a:pt x="0" y="1491474"/>
                  <a:pt x="1491474" y="0"/>
                  <a:pt x="3331301" y="0"/>
                </a:cubicBezTo>
                <a:close/>
              </a:path>
            </a:pathLst>
          </a:cu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87680" y="1559052"/>
            <a:ext cx="8255634" cy="4937760"/>
            <a:chOff x="487680" y="1559052"/>
            <a:chExt cx="8255634" cy="4937760"/>
          </a:xfrm>
        </p:grpSpPr>
        <p:sp>
          <p:nvSpPr>
            <p:cNvPr id="3" name="object 3"/>
            <p:cNvSpPr/>
            <p:nvPr/>
          </p:nvSpPr>
          <p:spPr>
            <a:xfrm>
              <a:off x="500634" y="1572006"/>
              <a:ext cx="8229600" cy="4912360"/>
            </a:xfrm>
            <a:custGeom>
              <a:avLst/>
              <a:gdLst/>
              <a:ahLst/>
              <a:cxnLst/>
              <a:rect l="l" t="t" r="r" b="b"/>
              <a:pathLst>
                <a:path w="8229600" h="4912360">
                  <a:moveTo>
                    <a:pt x="8229600" y="0"/>
                  </a:moveTo>
                  <a:lnTo>
                    <a:pt x="0" y="0"/>
                  </a:lnTo>
                  <a:lnTo>
                    <a:pt x="0" y="4911852"/>
                  </a:lnTo>
                  <a:lnTo>
                    <a:pt x="8229600" y="4911852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0634" y="1572006"/>
              <a:ext cx="8229600" cy="4912360"/>
            </a:xfrm>
            <a:custGeom>
              <a:avLst/>
              <a:gdLst/>
              <a:ahLst/>
              <a:cxnLst/>
              <a:rect l="l" t="t" r="r" b="b"/>
              <a:pathLst>
                <a:path w="8229600" h="4912360">
                  <a:moveTo>
                    <a:pt x="0" y="4911852"/>
                  </a:moveTo>
                  <a:lnTo>
                    <a:pt x="8229600" y="4911852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4911852"/>
                  </a:lnTo>
                  <a:close/>
                </a:path>
              </a:pathLst>
            </a:custGeom>
            <a:ln w="25908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78916" y="1580769"/>
            <a:ext cx="7167880" cy="423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Procedura </a:t>
            </a:r>
            <a:r>
              <a:rPr sz="3000" spc="-15" dirty="0">
                <a:latin typeface="Calibri"/>
                <a:cs typeface="Calibri"/>
              </a:rPr>
              <a:t>postupka </a:t>
            </a:r>
            <a:r>
              <a:rPr sz="3000" spc="-5" dirty="0">
                <a:latin typeface="Calibri"/>
                <a:cs typeface="Calibri"/>
              </a:rPr>
              <a:t>(u skladu </a:t>
            </a:r>
            <a:r>
              <a:rPr sz="3000" dirty="0">
                <a:latin typeface="Calibri"/>
                <a:cs typeface="Calibri"/>
              </a:rPr>
              <a:t>s </a:t>
            </a:r>
            <a:r>
              <a:rPr sz="3000" spc="-5" dirty="0">
                <a:latin typeface="Calibri"/>
                <a:cs typeface="Calibri"/>
              </a:rPr>
              <a:t>datumima </a:t>
            </a:r>
            <a:r>
              <a:rPr sz="3000" dirty="0">
                <a:latin typeface="Calibri"/>
                <a:cs typeface="Calibri"/>
              </a:rPr>
              <a:t>iz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Odluke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</a:t>
            </a:r>
            <a:r>
              <a:rPr sz="3000" spc="-5" dirty="0">
                <a:latin typeface="Calibri"/>
                <a:cs typeface="Calibri"/>
              </a:rPr>
              <a:t> upisu)</a:t>
            </a:r>
            <a:endParaRPr sz="3000">
              <a:latin typeface="Calibri"/>
              <a:cs typeface="Calibri"/>
            </a:endParaRPr>
          </a:p>
          <a:p>
            <a:pPr marL="909955" lvl="1" indent="-343535">
              <a:lnSpc>
                <a:spcPct val="100000"/>
              </a:lnSpc>
              <a:spcBef>
                <a:spcPts val="720"/>
              </a:spcBef>
              <a:buFont typeface="Wingdings"/>
              <a:buChar char=""/>
              <a:tabLst>
                <a:tab pos="910590" algn="l"/>
              </a:tabLst>
            </a:pPr>
            <a:r>
              <a:rPr sz="3000" spc="-20" dirty="0">
                <a:latin typeface="Calibri"/>
                <a:cs typeface="Calibri"/>
              </a:rPr>
              <a:t>Prijava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sustav</a:t>
            </a:r>
            <a:endParaRPr sz="3000">
              <a:latin typeface="Calibri"/>
              <a:cs typeface="Calibri"/>
            </a:endParaRPr>
          </a:p>
          <a:p>
            <a:pPr marL="909955" lvl="1" indent="-343535">
              <a:lnSpc>
                <a:spcPct val="100000"/>
              </a:lnSpc>
              <a:spcBef>
                <a:spcPts val="720"/>
              </a:spcBef>
              <a:buFont typeface="Wingdings"/>
              <a:buChar char=""/>
              <a:tabLst>
                <a:tab pos="910590" algn="l"/>
              </a:tabLst>
            </a:pPr>
            <a:r>
              <a:rPr sz="3000" spc="-20" dirty="0">
                <a:latin typeface="Calibri"/>
                <a:cs typeface="Calibri"/>
              </a:rPr>
              <a:t>Prijava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programa</a:t>
            </a:r>
            <a:endParaRPr sz="3000">
              <a:latin typeface="Calibri"/>
              <a:cs typeface="Calibri"/>
            </a:endParaRPr>
          </a:p>
          <a:p>
            <a:pPr marL="909955" lvl="1" indent="-343535">
              <a:lnSpc>
                <a:spcPct val="100000"/>
              </a:lnSpc>
              <a:spcBef>
                <a:spcPts val="720"/>
              </a:spcBef>
              <a:buFont typeface="Wingdings"/>
              <a:buChar char=""/>
              <a:tabLst>
                <a:tab pos="910590" algn="l"/>
              </a:tabLst>
            </a:pPr>
            <a:r>
              <a:rPr sz="3000" spc="-10" dirty="0">
                <a:latin typeface="Calibri"/>
                <a:cs typeface="Calibri"/>
              </a:rPr>
              <a:t>Praćenje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ranga</a:t>
            </a:r>
            <a:endParaRPr sz="3000">
              <a:latin typeface="Calibri"/>
              <a:cs typeface="Calibri"/>
            </a:endParaRPr>
          </a:p>
          <a:p>
            <a:pPr marL="909955" lvl="1" indent="-343535">
              <a:lnSpc>
                <a:spcPct val="100000"/>
              </a:lnSpc>
              <a:spcBef>
                <a:spcPts val="720"/>
              </a:spcBef>
              <a:buFont typeface="Wingdings"/>
              <a:buChar char=""/>
              <a:tabLst>
                <a:tab pos="910590" algn="l"/>
              </a:tabLst>
            </a:pPr>
            <a:r>
              <a:rPr sz="3000" spc="-10" dirty="0">
                <a:latin typeface="Calibri"/>
                <a:cs typeface="Calibri"/>
              </a:rPr>
              <a:t>Praćenje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uvjeta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upisa,</a:t>
            </a:r>
            <a:endParaRPr sz="3000">
              <a:latin typeface="Calibri"/>
              <a:cs typeface="Calibri"/>
            </a:endParaRPr>
          </a:p>
          <a:p>
            <a:pPr marL="909955" lvl="1" indent="-343535">
              <a:lnSpc>
                <a:spcPct val="100000"/>
              </a:lnSpc>
              <a:spcBef>
                <a:spcPts val="725"/>
              </a:spcBef>
              <a:buFont typeface="Wingdings"/>
              <a:buChar char=""/>
              <a:tabLst>
                <a:tab pos="910590" algn="l"/>
              </a:tabLst>
            </a:pPr>
            <a:r>
              <a:rPr sz="3000" dirty="0">
                <a:latin typeface="Calibri"/>
                <a:cs typeface="Calibri"/>
              </a:rPr>
              <a:t>Ispis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prijavnica</a:t>
            </a:r>
            <a:endParaRPr sz="3000">
              <a:latin typeface="Calibri"/>
              <a:cs typeface="Calibri"/>
            </a:endParaRPr>
          </a:p>
          <a:p>
            <a:pPr marL="909955" lvl="1" indent="-343535">
              <a:lnSpc>
                <a:spcPct val="100000"/>
              </a:lnSpc>
              <a:spcBef>
                <a:spcPts val="720"/>
              </a:spcBef>
              <a:buFont typeface="Wingdings"/>
              <a:buChar char=""/>
              <a:tabLst>
                <a:tab pos="910590" algn="l"/>
              </a:tabLst>
            </a:pPr>
            <a:r>
              <a:rPr sz="3000" spc="-5" dirty="0">
                <a:latin typeface="Calibri"/>
                <a:cs typeface="Calibri"/>
              </a:rPr>
              <a:t>Upis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dokumentacijom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upisnicom!!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004" y="221018"/>
            <a:ext cx="8313293" cy="125561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76069" y="359740"/>
            <a:ext cx="49917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OD</a:t>
            </a:r>
            <a:r>
              <a:rPr sz="4400" spc="-25" dirty="0"/>
              <a:t> </a:t>
            </a:r>
            <a:r>
              <a:rPr sz="4400" spc="-40" dirty="0"/>
              <a:t>PRIJAVE</a:t>
            </a:r>
            <a:r>
              <a:rPr sz="4400" spc="-30" dirty="0"/>
              <a:t> </a:t>
            </a:r>
            <a:r>
              <a:rPr sz="4400" dirty="0"/>
              <a:t>DO</a:t>
            </a:r>
            <a:r>
              <a:rPr sz="4400" spc="-30" dirty="0"/>
              <a:t> </a:t>
            </a:r>
            <a:r>
              <a:rPr sz="4400" spc="-5" dirty="0"/>
              <a:t>UPISA</a:t>
            </a:r>
            <a:endParaRPr sz="4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6240" y="233222"/>
            <a:ext cx="8343900" cy="1336675"/>
            <a:chOff x="396240" y="233222"/>
            <a:chExt cx="8343900" cy="13366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6240" y="233222"/>
              <a:ext cx="8343519" cy="125699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00072" y="320052"/>
              <a:ext cx="4931283" cy="1249286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962" y="275081"/>
            <a:ext cx="8229600" cy="1143000"/>
          </a:xfrm>
          <a:prstGeom prst="rect">
            <a:avLst/>
          </a:prstGeom>
          <a:solidFill>
            <a:srgbClr val="C0504D"/>
          </a:solidFill>
          <a:ln w="38100">
            <a:solidFill>
              <a:srgbClr val="FFFFFF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75"/>
              </a:spcBef>
            </a:pPr>
            <a:r>
              <a:rPr sz="4400" b="1" dirty="0">
                <a:latin typeface="Calibri"/>
                <a:cs typeface="Calibri"/>
              </a:rPr>
              <a:t>NISpuSŠ</a:t>
            </a:r>
            <a:r>
              <a:rPr sz="4400" b="1" spc="-45" dirty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–</a:t>
            </a:r>
            <a:r>
              <a:rPr sz="4400" b="1" spc="-20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upisi.hr</a:t>
            </a:r>
            <a:endParaRPr sz="4400" dirty="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87680" y="1559052"/>
            <a:ext cx="8255634" cy="5027930"/>
            <a:chOff x="487680" y="1559052"/>
            <a:chExt cx="8255634" cy="5027930"/>
          </a:xfrm>
        </p:grpSpPr>
        <p:sp>
          <p:nvSpPr>
            <p:cNvPr id="7" name="object 7"/>
            <p:cNvSpPr/>
            <p:nvPr/>
          </p:nvSpPr>
          <p:spPr>
            <a:xfrm>
              <a:off x="500634" y="1572006"/>
              <a:ext cx="8229600" cy="5001895"/>
            </a:xfrm>
            <a:custGeom>
              <a:avLst/>
              <a:gdLst/>
              <a:ahLst/>
              <a:cxnLst/>
              <a:rect l="l" t="t" r="r" b="b"/>
              <a:pathLst>
                <a:path w="8229600" h="5001895">
                  <a:moveTo>
                    <a:pt x="8229600" y="0"/>
                  </a:moveTo>
                  <a:lnTo>
                    <a:pt x="0" y="0"/>
                  </a:lnTo>
                  <a:lnTo>
                    <a:pt x="0" y="5001768"/>
                  </a:lnTo>
                  <a:lnTo>
                    <a:pt x="8229600" y="5001768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0634" y="1572006"/>
              <a:ext cx="8229600" cy="5001895"/>
            </a:xfrm>
            <a:custGeom>
              <a:avLst/>
              <a:gdLst/>
              <a:ahLst/>
              <a:cxnLst/>
              <a:rect l="l" t="t" r="r" b="b"/>
              <a:pathLst>
                <a:path w="8229600" h="5001895">
                  <a:moveTo>
                    <a:pt x="0" y="5001768"/>
                  </a:moveTo>
                  <a:lnTo>
                    <a:pt x="8229600" y="5001768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5001768"/>
                  </a:lnTo>
                  <a:close/>
                </a:path>
              </a:pathLst>
            </a:custGeom>
            <a:ln w="25908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78916" y="1585340"/>
            <a:ext cx="7984490" cy="456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95020" indent="-3429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Središnji </a:t>
            </a:r>
            <a:r>
              <a:rPr sz="2400" spc="-10" dirty="0">
                <a:latin typeface="Calibri"/>
                <a:cs typeface="Calibri"/>
              </a:rPr>
              <a:t>informacijsko-administracijski </a:t>
            </a:r>
            <a:r>
              <a:rPr sz="2400" dirty="0">
                <a:latin typeface="Calibri"/>
                <a:cs typeface="Calibri"/>
              </a:rPr>
              <a:t>servis </a:t>
            </a:r>
            <a:r>
              <a:rPr sz="2400" spc="-10" dirty="0">
                <a:latin typeface="Calibri"/>
                <a:cs typeface="Calibri"/>
              </a:rPr>
              <a:t>putem </a:t>
            </a:r>
            <a:r>
              <a:rPr sz="2400" spc="-25" dirty="0">
                <a:latin typeface="Calibri"/>
                <a:cs typeface="Calibri"/>
              </a:rPr>
              <a:t>kojeg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učenici prijavljuju upis </a:t>
            </a:r>
            <a:r>
              <a:rPr sz="2400" dirty="0">
                <a:latin typeface="Calibri"/>
                <a:cs typeface="Calibri"/>
              </a:rPr>
              <a:t>u </a:t>
            </a:r>
            <a:r>
              <a:rPr sz="2400" spc="-15" dirty="0">
                <a:latin typeface="Calibri"/>
                <a:cs typeface="Calibri"/>
              </a:rPr>
              <a:t>obrazovne programe, </a:t>
            </a:r>
            <a:r>
              <a:rPr sz="2400" spc="-10" dirty="0">
                <a:latin typeface="Calibri"/>
                <a:cs typeface="Calibri"/>
              </a:rPr>
              <a:t>odnosno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srednju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školu.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75"/>
              </a:spcBef>
            </a:pPr>
            <a:r>
              <a:rPr sz="2400" spc="-20" dirty="0">
                <a:latin typeface="Calibri"/>
                <a:cs typeface="Calibri"/>
              </a:rPr>
              <a:t>Sustav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pokriva </a:t>
            </a:r>
            <a:r>
              <a:rPr sz="2400" dirty="0">
                <a:latin typeface="Calibri"/>
                <a:cs typeface="Calibri"/>
              </a:rPr>
              <a:t>cijeli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proces:</a:t>
            </a:r>
            <a:endParaRPr sz="2400">
              <a:latin typeface="Calibri"/>
              <a:cs typeface="Calibri"/>
            </a:endParaRPr>
          </a:p>
          <a:p>
            <a:pPr marL="814069" indent="-26162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814705" algn="l"/>
              </a:tabLst>
            </a:pPr>
            <a:r>
              <a:rPr sz="2400" spc="-5" dirty="0">
                <a:latin typeface="Calibri"/>
                <a:cs typeface="Calibri"/>
              </a:rPr>
              <a:t>od </a:t>
            </a:r>
            <a:r>
              <a:rPr sz="2400" spc="-15" dirty="0">
                <a:latin typeface="Calibri"/>
                <a:cs typeface="Calibri"/>
              </a:rPr>
              <a:t>pretraživanja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obrazovnih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programa </a:t>
            </a:r>
            <a:r>
              <a:rPr sz="2400" spc="-10" dirty="0">
                <a:latin typeface="Calibri"/>
                <a:cs typeface="Calibri"/>
              </a:rPr>
              <a:t>prema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željenim</a:t>
            </a:r>
            <a:endParaRPr sz="2400">
              <a:latin typeface="Calibri"/>
              <a:cs typeface="Calibri"/>
            </a:endParaRPr>
          </a:p>
          <a:p>
            <a:pPr marL="814069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kriterijima,</a:t>
            </a:r>
            <a:endParaRPr sz="2400">
              <a:latin typeface="Calibri"/>
              <a:cs typeface="Calibri"/>
            </a:endParaRPr>
          </a:p>
          <a:p>
            <a:pPr marL="814069" indent="-261620">
              <a:lnSpc>
                <a:spcPct val="100000"/>
              </a:lnSpc>
              <a:buFont typeface="Arial MT"/>
              <a:buChar char="•"/>
              <a:tabLst>
                <a:tab pos="814069" algn="l"/>
                <a:tab pos="814705" algn="l"/>
              </a:tabLst>
            </a:pPr>
            <a:r>
              <a:rPr sz="2400" spc="-15" dirty="0">
                <a:latin typeface="Calibri"/>
                <a:cs typeface="Calibri"/>
              </a:rPr>
              <a:t>prijava </a:t>
            </a:r>
            <a:r>
              <a:rPr sz="2400" spc="-10" dirty="0">
                <a:latin typeface="Calibri"/>
                <a:cs typeface="Calibri"/>
              </a:rPr>
              <a:t>odabranih</a:t>
            </a:r>
            <a:r>
              <a:rPr sz="2400" spc="-15" dirty="0">
                <a:latin typeface="Calibri"/>
                <a:cs typeface="Calibri"/>
              </a:rPr>
              <a:t> programa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te</a:t>
            </a:r>
            <a:endParaRPr sz="2400">
              <a:latin typeface="Calibri"/>
              <a:cs typeface="Calibri"/>
            </a:endParaRPr>
          </a:p>
          <a:p>
            <a:pPr marL="814069" indent="-261620">
              <a:lnSpc>
                <a:spcPct val="100000"/>
              </a:lnSpc>
              <a:buFont typeface="Arial MT"/>
              <a:buChar char="•"/>
              <a:tabLst>
                <a:tab pos="814069" algn="l"/>
                <a:tab pos="814705" algn="l"/>
              </a:tabLst>
            </a:pPr>
            <a:r>
              <a:rPr sz="2400" spc="-5" dirty="0">
                <a:latin typeface="Calibri"/>
                <a:cs typeface="Calibri"/>
              </a:rPr>
              <a:t>uvida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rezultate </a:t>
            </a:r>
            <a:r>
              <a:rPr sz="2400" spc="-5" dirty="0">
                <a:latin typeface="Calibri"/>
                <a:cs typeface="Calibri"/>
              </a:rPr>
              <a:t>po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tim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programima,</a:t>
            </a:r>
            <a:endParaRPr sz="2400">
              <a:latin typeface="Calibri"/>
              <a:cs typeface="Calibri"/>
            </a:endParaRPr>
          </a:p>
          <a:p>
            <a:pPr marL="814069" indent="-261620">
              <a:lnSpc>
                <a:spcPct val="100000"/>
              </a:lnSpc>
              <a:buFont typeface="Arial MT"/>
              <a:buChar char="•"/>
              <a:tabLst>
                <a:tab pos="814069" algn="l"/>
                <a:tab pos="814705" algn="l"/>
              </a:tabLst>
            </a:pPr>
            <a:r>
              <a:rPr sz="2400" spc="-5" dirty="0">
                <a:latin typeface="Calibri"/>
                <a:cs typeface="Calibri"/>
              </a:rPr>
              <a:t>do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ostvarivanja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prava</a:t>
            </a:r>
            <a:r>
              <a:rPr sz="2400" spc="-5" dirty="0">
                <a:latin typeface="Calibri"/>
                <a:cs typeface="Calibri"/>
              </a:rPr>
              <a:t> na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upis </a:t>
            </a:r>
            <a:r>
              <a:rPr sz="2400" dirty="0">
                <a:latin typeface="Calibri"/>
                <a:cs typeface="Calibri"/>
              </a:rPr>
              <a:t>u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srednju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školu.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Za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svaki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obrazovni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program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moguće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je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pregledati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detaljne</a:t>
            </a:r>
            <a:endParaRPr sz="24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informacije </a:t>
            </a:r>
            <a:r>
              <a:rPr sz="2400" b="1" spc="-20" dirty="0">
                <a:latin typeface="Calibri"/>
                <a:cs typeface="Calibri"/>
              </a:rPr>
              <a:t>koje </a:t>
            </a:r>
            <a:r>
              <a:rPr sz="2400" b="1" spc="-10" dirty="0">
                <a:latin typeface="Calibri"/>
                <a:cs typeface="Calibri"/>
              </a:rPr>
              <a:t>sadrže </a:t>
            </a:r>
            <a:r>
              <a:rPr sz="2400" b="1" dirty="0">
                <a:latin typeface="Calibri"/>
                <a:cs typeface="Calibri"/>
              </a:rPr>
              <a:t>opis </a:t>
            </a:r>
            <a:r>
              <a:rPr sz="2400" b="1" spc="-10" dirty="0">
                <a:latin typeface="Calibri"/>
                <a:cs typeface="Calibri"/>
              </a:rPr>
              <a:t>programa, strukturu </a:t>
            </a:r>
            <a:r>
              <a:rPr sz="2400" b="1" spc="-5" dirty="0">
                <a:latin typeface="Calibri"/>
                <a:cs typeface="Calibri"/>
              </a:rPr>
              <a:t>bodovanja,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popis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preduvjeta</a:t>
            </a:r>
            <a:r>
              <a:rPr sz="2400" b="1" dirty="0">
                <a:latin typeface="Calibri"/>
                <a:cs typeface="Calibri"/>
              </a:rPr>
              <a:t> i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ostale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važne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informacije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 programu.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4047" y="92976"/>
            <a:ext cx="8313293" cy="122972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25245" y="375748"/>
            <a:ext cx="649351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chemeClr val="tx1"/>
                </a:solidFill>
              </a:rPr>
              <a:t>MREŽNA</a:t>
            </a:r>
            <a:r>
              <a:rPr spc="5" dirty="0">
                <a:solidFill>
                  <a:schemeClr val="tx1"/>
                </a:solidFill>
              </a:rPr>
              <a:t> </a:t>
            </a:r>
            <a:r>
              <a:rPr spc="-15" dirty="0">
                <a:solidFill>
                  <a:schemeClr val="tx1"/>
                </a:solidFill>
              </a:rPr>
              <a:t>STRANICA</a:t>
            </a:r>
            <a:r>
              <a:rPr spc="4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–</a:t>
            </a:r>
            <a:r>
              <a:rPr spc="-10" dirty="0">
                <a:solidFill>
                  <a:schemeClr val="tx1"/>
                </a:solidFill>
              </a:rPr>
              <a:t> upisi.hr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6615" y="1286255"/>
            <a:ext cx="8343900" cy="52151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5676" y="478536"/>
            <a:ext cx="8313293" cy="130898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0894" y="695909"/>
            <a:ext cx="4069079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75" dirty="0"/>
              <a:t>PRIJAVA</a:t>
            </a:r>
            <a:r>
              <a:rPr sz="4300" spc="5" dirty="0"/>
              <a:t> </a:t>
            </a:r>
            <a:r>
              <a:rPr sz="4300" spc="-5" dirty="0"/>
              <a:t>U</a:t>
            </a:r>
            <a:r>
              <a:rPr sz="4300" spc="-35" dirty="0"/>
              <a:t> </a:t>
            </a:r>
            <a:r>
              <a:rPr sz="4300" spc="-100" dirty="0"/>
              <a:t>SUSTAV</a:t>
            </a:r>
            <a:endParaRPr sz="4300"/>
          </a:p>
        </p:txBody>
      </p:sp>
      <p:grpSp>
        <p:nvGrpSpPr>
          <p:cNvPr id="4" name="object 4"/>
          <p:cNvGrpSpPr/>
          <p:nvPr/>
        </p:nvGrpSpPr>
        <p:grpSpPr>
          <a:xfrm>
            <a:off x="527304" y="2264664"/>
            <a:ext cx="8255634" cy="2598420"/>
            <a:chOff x="527304" y="2264664"/>
            <a:chExt cx="8255634" cy="2598420"/>
          </a:xfrm>
        </p:grpSpPr>
        <p:sp>
          <p:nvSpPr>
            <p:cNvPr id="5" name="object 5"/>
            <p:cNvSpPr/>
            <p:nvPr/>
          </p:nvSpPr>
          <p:spPr>
            <a:xfrm>
              <a:off x="540258" y="2277618"/>
              <a:ext cx="8229600" cy="2573020"/>
            </a:xfrm>
            <a:custGeom>
              <a:avLst/>
              <a:gdLst/>
              <a:ahLst/>
              <a:cxnLst/>
              <a:rect l="l" t="t" r="r" b="b"/>
              <a:pathLst>
                <a:path w="8229600" h="2573020">
                  <a:moveTo>
                    <a:pt x="8229600" y="0"/>
                  </a:moveTo>
                  <a:lnTo>
                    <a:pt x="0" y="0"/>
                  </a:lnTo>
                  <a:lnTo>
                    <a:pt x="0" y="2572511"/>
                  </a:lnTo>
                  <a:lnTo>
                    <a:pt x="8229600" y="2572511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0258" y="2277618"/>
              <a:ext cx="8229600" cy="2573020"/>
            </a:xfrm>
            <a:custGeom>
              <a:avLst/>
              <a:gdLst/>
              <a:ahLst/>
              <a:cxnLst/>
              <a:rect l="l" t="t" r="r" b="b"/>
              <a:pathLst>
                <a:path w="8229600" h="2573020">
                  <a:moveTo>
                    <a:pt x="0" y="2572511"/>
                  </a:moveTo>
                  <a:lnTo>
                    <a:pt x="8229600" y="2572511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2572511"/>
                  </a:lnTo>
                  <a:close/>
                </a:path>
              </a:pathLst>
            </a:custGeom>
            <a:ln w="25908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42924" y="2455290"/>
            <a:ext cx="7567295" cy="222059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4965" marR="160655" indent="-342900">
              <a:lnSpc>
                <a:spcPts val="3240"/>
              </a:lnSpc>
              <a:spcBef>
                <a:spcPts val="505"/>
              </a:spcBef>
              <a:buFont typeface="Arial MT"/>
              <a:buChar char="•"/>
              <a:tabLst>
                <a:tab pos="440690" algn="l"/>
                <a:tab pos="441325" algn="l"/>
              </a:tabLst>
            </a:pPr>
            <a:r>
              <a:rPr dirty="0"/>
              <a:t>	</a:t>
            </a:r>
            <a:r>
              <a:rPr sz="3000" dirty="0">
                <a:latin typeface="Calibri"/>
                <a:cs typeface="Calibri"/>
              </a:rPr>
              <a:t>24. </a:t>
            </a:r>
            <a:r>
              <a:rPr sz="3000" spc="-10" dirty="0">
                <a:latin typeface="Calibri"/>
                <a:cs typeface="Calibri"/>
              </a:rPr>
              <a:t>svibnja </a:t>
            </a:r>
            <a:r>
              <a:rPr sz="3000" dirty="0">
                <a:latin typeface="Calibri"/>
                <a:cs typeface="Calibri"/>
              </a:rPr>
              <a:t>2021. </a:t>
            </a:r>
            <a:r>
              <a:rPr sz="3000" b="1" spc="-10" dirty="0">
                <a:latin typeface="Calibri"/>
                <a:cs typeface="Calibri"/>
              </a:rPr>
              <a:t>početak </a:t>
            </a:r>
            <a:r>
              <a:rPr sz="3000" spc="-20" dirty="0">
                <a:latin typeface="Calibri"/>
                <a:cs typeface="Calibri"/>
              </a:rPr>
              <a:t>prijava </a:t>
            </a:r>
            <a:r>
              <a:rPr sz="3000" spc="-15" dirty="0">
                <a:latin typeface="Calibri"/>
                <a:cs typeface="Calibri"/>
              </a:rPr>
              <a:t>kandidata </a:t>
            </a:r>
            <a:r>
              <a:rPr sz="3000" dirty="0">
                <a:latin typeface="Calibri"/>
                <a:cs typeface="Calibri"/>
              </a:rPr>
              <a:t>u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5" dirty="0">
                <a:latin typeface="Calibri"/>
                <a:cs typeface="Calibri"/>
              </a:rPr>
              <a:t>sustav.</a:t>
            </a:r>
            <a:endParaRPr sz="3000">
              <a:latin typeface="Calibri"/>
              <a:cs typeface="Calibri"/>
            </a:endParaRPr>
          </a:p>
          <a:p>
            <a:pPr marL="354965" marR="5080" indent="-342900">
              <a:lnSpc>
                <a:spcPts val="3240"/>
              </a:lnSpc>
              <a:spcBef>
                <a:spcPts val="7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solidFill>
                  <a:srgbClr val="FF0000"/>
                </a:solidFill>
                <a:latin typeface="Calibri"/>
                <a:cs typeface="Calibri"/>
              </a:rPr>
              <a:t>Za</a:t>
            </a:r>
            <a:r>
              <a:rPr sz="30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FF0000"/>
                </a:solidFill>
                <a:latin typeface="Calibri"/>
                <a:cs typeface="Calibri"/>
              </a:rPr>
              <a:t>prijavu</a:t>
            </a:r>
            <a:r>
              <a:rPr sz="3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Calibri"/>
                <a:cs typeface="Calibri"/>
              </a:rPr>
              <a:t>je</a:t>
            </a:r>
            <a:r>
              <a:rPr sz="3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FF0000"/>
                </a:solidFill>
                <a:latin typeface="Calibri"/>
                <a:cs typeface="Calibri"/>
              </a:rPr>
              <a:t>potreban elektronički</a:t>
            </a:r>
            <a:r>
              <a:rPr sz="30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FF0000"/>
                </a:solidFill>
                <a:latin typeface="Calibri"/>
                <a:cs typeface="Calibri"/>
              </a:rPr>
              <a:t>identitet</a:t>
            </a:r>
            <a:r>
              <a:rPr sz="30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0000"/>
                </a:solidFill>
                <a:latin typeface="Calibri"/>
                <a:cs typeface="Calibri"/>
              </a:rPr>
              <a:t>iz </a:t>
            </a:r>
            <a:r>
              <a:rPr sz="3000" b="1" spc="-6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b="1" spc="-25" dirty="0">
                <a:solidFill>
                  <a:srgbClr val="FF0000"/>
                </a:solidFill>
                <a:latin typeface="Calibri"/>
                <a:cs typeface="Calibri"/>
              </a:rPr>
              <a:t>sustava</a:t>
            </a:r>
            <a:r>
              <a:rPr sz="30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0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AA@Edu.Hr</a:t>
            </a:r>
            <a:r>
              <a:rPr sz="3000" b="1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3000" b="1" spc="-20" dirty="0">
                <a:solidFill>
                  <a:srgbClr val="FF0000"/>
                </a:solidFill>
                <a:latin typeface="Calibri"/>
                <a:cs typeface="Calibri"/>
              </a:rPr>
              <a:t>(korisničko</a:t>
            </a:r>
            <a:r>
              <a:rPr sz="3000" b="1" dirty="0">
                <a:solidFill>
                  <a:srgbClr val="FF0000"/>
                </a:solidFill>
                <a:latin typeface="Calibri"/>
                <a:cs typeface="Calibri"/>
              </a:rPr>
              <a:t> ime</a:t>
            </a:r>
            <a:r>
              <a:rPr sz="30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3000" b="1" spc="-20" dirty="0">
                <a:solidFill>
                  <a:srgbClr val="FF0000"/>
                </a:solidFill>
                <a:latin typeface="Calibri"/>
                <a:cs typeface="Calibri"/>
              </a:rPr>
              <a:t>lozinka </a:t>
            </a:r>
            <a:r>
              <a:rPr sz="3000" b="1" spc="-15" dirty="0">
                <a:solidFill>
                  <a:srgbClr val="FF0000"/>
                </a:solidFill>
                <a:latin typeface="Calibri"/>
                <a:cs typeface="Calibri"/>
              </a:rPr>
              <a:t> Carneta)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97296" y="1216152"/>
            <a:ext cx="3256915" cy="1752600"/>
            <a:chOff x="5797296" y="1216152"/>
            <a:chExt cx="3256915" cy="17526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97296" y="1386890"/>
              <a:ext cx="3256407" cy="125699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72200" y="1216152"/>
              <a:ext cx="2620899" cy="175221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859018" y="1428750"/>
              <a:ext cx="3142615" cy="1143000"/>
            </a:xfrm>
            <a:custGeom>
              <a:avLst/>
              <a:gdLst/>
              <a:ahLst/>
              <a:cxnLst/>
              <a:rect l="l" t="t" r="r" b="b"/>
              <a:pathLst>
                <a:path w="3142615" h="1143000">
                  <a:moveTo>
                    <a:pt x="3142488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3142488" y="1143000"/>
                  </a:lnTo>
                  <a:lnTo>
                    <a:pt x="3142488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59017" y="1428750"/>
            <a:ext cx="3142615" cy="1143000"/>
          </a:xfrm>
          <a:prstGeom prst="rect">
            <a:avLst/>
          </a:prstGeom>
          <a:ln w="381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50"/>
              </a:lnSpc>
            </a:pPr>
            <a:r>
              <a:rPr sz="4000" b="1" spc="-25" dirty="0">
                <a:solidFill>
                  <a:srgbClr val="FFFFFF"/>
                </a:solidFill>
                <a:latin typeface="Calibri"/>
                <a:cs typeface="Calibri"/>
              </a:rPr>
              <a:t>Prijava </a:t>
            </a: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750"/>
              </a:lnSpc>
            </a:pPr>
            <a:r>
              <a:rPr sz="4000" b="1" spc="-30" dirty="0">
                <a:solidFill>
                  <a:srgbClr val="FFFFFF"/>
                </a:solidFill>
                <a:latin typeface="Calibri"/>
                <a:cs typeface="Calibri"/>
              </a:rPr>
              <a:t>sustav</a:t>
            </a:r>
            <a:endParaRPr sz="40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99872" y="214884"/>
            <a:ext cx="8644255" cy="6499860"/>
            <a:chOff x="499872" y="214884"/>
            <a:chExt cx="8644255" cy="649986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9872" y="214884"/>
              <a:ext cx="5698236" cy="649986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34812" y="5332475"/>
              <a:ext cx="3257930" cy="125699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99175" y="5298973"/>
              <a:ext cx="3544824" cy="1359027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5796534" y="5374385"/>
            <a:ext cx="3144520" cy="1143000"/>
          </a:xfrm>
          <a:prstGeom prst="rect">
            <a:avLst/>
          </a:prstGeom>
          <a:solidFill>
            <a:srgbClr val="C0504D"/>
          </a:solidFill>
          <a:ln w="38100">
            <a:solidFill>
              <a:srgbClr val="FFFFFF"/>
            </a:solidFill>
          </a:ln>
        </p:spPr>
        <p:txBody>
          <a:bodyPr vert="horz" wrap="square" lIns="0" tIns="143510" rIns="0" bIns="0" rtlCol="0">
            <a:spAutoFit/>
          </a:bodyPr>
          <a:lstStyle/>
          <a:p>
            <a:pPr marL="756920" marR="88900" indent="-660400">
              <a:lnSpc>
                <a:spcPts val="3170"/>
              </a:lnSpc>
              <a:spcBef>
                <a:spcPts val="1130"/>
              </a:spcBef>
            </a:pPr>
            <a:r>
              <a:rPr sz="3300" b="1" spc="-20" dirty="0">
                <a:solidFill>
                  <a:srgbClr val="FFFFFF"/>
                </a:solidFill>
                <a:latin typeface="Calibri"/>
                <a:cs typeface="Calibri"/>
              </a:rPr>
              <a:t>Provjera </a:t>
            </a:r>
            <a:r>
              <a:rPr sz="3300" b="1" dirty="0">
                <a:solidFill>
                  <a:srgbClr val="FFFFFF"/>
                </a:solidFill>
                <a:latin typeface="Calibri"/>
                <a:cs typeface="Calibri"/>
              </a:rPr>
              <a:t>osobnih </a:t>
            </a:r>
            <a:r>
              <a:rPr sz="3300" b="1" spc="-7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b="1" spc="-15" dirty="0">
                <a:solidFill>
                  <a:srgbClr val="FFFFFF"/>
                </a:solidFill>
                <a:latin typeface="Calibri"/>
                <a:cs typeface="Calibri"/>
              </a:rPr>
              <a:t>podataka</a:t>
            </a:r>
            <a:endParaRPr sz="3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131063" y="1472183"/>
            <a:ext cx="8883650" cy="4779645"/>
            <a:chOff x="131063" y="1472183"/>
            <a:chExt cx="8883650" cy="4779645"/>
          </a:xfrm>
        </p:grpSpPr>
        <p:sp>
          <p:nvSpPr>
            <p:cNvPr id="5" name="object 5"/>
            <p:cNvSpPr/>
            <p:nvPr/>
          </p:nvSpPr>
          <p:spPr>
            <a:xfrm>
              <a:off x="144017" y="1485137"/>
              <a:ext cx="8857615" cy="4753610"/>
            </a:xfrm>
            <a:custGeom>
              <a:avLst/>
              <a:gdLst/>
              <a:ahLst/>
              <a:cxnLst/>
              <a:rect l="l" t="t" r="r" b="b"/>
              <a:pathLst>
                <a:path w="8857615" h="4753610">
                  <a:moveTo>
                    <a:pt x="8857488" y="0"/>
                  </a:moveTo>
                  <a:lnTo>
                    <a:pt x="0" y="0"/>
                  </a:lnTo>
                  <a:lnTo>
                    <a:pt x="0" y="4753356"/>
                  </a:lnTo>
                  <a:lnTo>
                    <a:pt x="8857488" y="4753356"/>
                  </a:lnTo>
                  <a:lnTo>
                    <a:pt x="8857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4017" y="1485137"/>
              <a:ext cx="8857615" cy="4753610"/>
            </a:xfrm>
            <a:custGeom>
              <a:avLst/>
              <a:gdLst/>
              <a:ahLst/>
              <a:cxnLst/>
              <a:rect l="l" t="t" r="r" b="b"/>
              <a:pathLst>
                <a:path w="8857615" h="4753610">
                  <a:moveTo>
                    <a:pt x="0" y="4753356"/>
                  </a:moveTo>
                  <a:lnTo>
                    <a:pt x="8857488" y="4753356"/>
                  </a:lnTo>
                  <a:lnTo>
                    <a:pt x="8857488" y="0"/>
                  </a:lnTo>
                  <a:lnTo>
                    <a:pt x="0" y="0"/>
                  </a:lnTo>
                  <a:lnTo>
                    <a:pt x="0" y="4753356"/>
                  </a:lnTo>
                  <a:close/>
                </a:path>
              </a:pathLst>
            </a:custGeom>
            <a:ln w="25908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22300" y="1775841"/>
            <a:ext cx="8695690" cy="3982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  <a:tab pos="4673600" algn="l"/>
              </a:tabLst>
            </a:pPr>
            <a:r>
              <a:rPr sz="2200" spc="-20" dirty="0">
                <a:latin typeface="Calibri"/>
                <a:cs typeface="Calibri"/>
              </a:rPr>
              <a:t>Početak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prijava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obrazovnih programa	</a:t>
            </a:r>
            <a:r>
              <a:rPr sz="2200" b="1" dirty="0">
                <a:latin typeface="Calibri"/>
                <a:cs typeface="Calibri"/>
              </a:rPr>
              <a:t>25.</a:t>
            </a:r>
            <a:r>
              <a:rPr sz="2200" b="1" spc="-3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6.</a:t>
            </a:r>
            <a:r>
              <a:rPr sz="2200" b="1" spc="-2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2021.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libri"/>
                <a:cs typeface="Calibri"/>
              </a:rPr>
              <a:t>Završetak</a:t>
            </a:r>
            <a:r>
              <a:rPr sz="2200" spc="-15" dirty="0">
                <a:latin typeface="Calibri"/>
                <a:cs typeface="Calibri"/>
              </a:rPr>
              <a:t> prijave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obrazovnih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programa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koji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zahtijevaju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dodatne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provjere</a:t>
            </a:r>
            <a:endParaRPr sz="2200" dirty="0">
              <a:latin typeface="Calibri"/>
              <a:cs typeface="Calibri"/>
            </a:endParaRPr>
          </a:p>
          <a:p>
            <a:pPr marL="354965">
              <a:lnSpc>
                <a:spcPts val="2375"/>
              </a:lnSpc>
            </a:pPr>
            <a:r>
              <a:rPr sz="2200" b="1" spc="-5" dirty="0">
                <a:latin typeface="Calibri"/>
                <a:cs typeface="Calibri"/>
              </a:rPr>
              <a:t>28.</a:t>
            </a:r>
            <a:r>
              <a:rPr sz="2200" b="1" spc="-2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6.</a:t>
            </a:r>
            <a:r>
              <a:rPr sz="2200" b="1" spc="-2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2021.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  <a:tab pos="6758940" algn="l"/>
              </a:tabLst>
            </a:pPr>
            <a:r>
              <a:rPr sz="2200" spc="-10" dirty="0">
                <a:latin typeface="Calibri"/>
                <a:cs typeface="Calibri"/>
              </a:rPr>
              <a:t>Provođenje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dodatnih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ispita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provjera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te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unos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rezultata	</a:t>
            </a:r>
            <a:r>
              <a:rPr sz="2200" b="1" spc="-5" dirty="0">
                <a:latin typeface="Calibri"/>
                <a:cs typeface="Calibri"/>
              </a:rPr>
              <a:t>29.6.-</a:t>
            </a:r>
            <a:r>
              <a:rPr sz="2200" b="1" spc="-2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1.</a:t>
            </a:r>
            <a:r>
              <a:rPr sz="2200" b="1" spc="-2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7. 2021.</a:t>
            </a:r>
            <a:endParaRPr sz="2200" dirty="0">
              <a:latin typeface="Calibri"/>
              <a:cs typeface="Calibri"/>
            </a:endParaRPr>
          </a:p>
          <a:p>
            <a:pPr marL="354965" marR="28575" indent="-342900">
              <a:lnSpc>
                <a:spcPct val="8000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25" dirty="0">
                <a:latin typeface="Calibri"/>
                <a:cs typeface="Calibri"/>
              </a:rPr>
              <a:t>Rok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za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dostavu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dokumentacije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redovitih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učenika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stručno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mišljenje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HZZ-a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 </a:t>
            </a:r>
            <a:r>
              <a:rPr sz="2200" spc="-15" dirty="0">
                <a:latin typeface="Calibri"/>
                <a:cs typeface="Calibri"/>
              </a:rPr>
              <a:t>ostali dokumenti </a:t>
            </a:r>
            <a:r>
              <a:rPr sz="2200" spc="-20" dirty="0">
                <a:latin typeface="Calibri"/>
                <a:cs typeface="Calibri"/>
              </a:rPr>
              <a:t>kojima </a:t>
            </a:r>
            <a:r>
              <a:rPr sz="2200" spc="-5" dirty="0">
                <a:latin typeface="Calibri"/>
                <a:cs typeface="Calibri"/>
              </a:rPr>
              <a:t>se </a:t>
            </a:r>
            <a:r>
              <a:rPr sz="2200" spc="-10" dirty="0">
                <a:latin typeface="Calibri"/>
                <a:cs typeface="Calibri"/>
              </a:rPr>
              <a:t>ostvaruju dodatna </a:t>
            </a:r>
            <a:r>
              <a:rPr sz="2200" spc="-30" dirty="0">
                <a:latin typeface="Calibri"/>
                <a:cs typeface="Calibri"/>
              </a:rPr>
              <a:t>prava </a:t>
            </a:r>
            <a:r>
              <a:rPr sz="2200" spc="-25" dirty="0">
                <a:latin typeface="Calibri"/>
                <a:cs typeface="Calibri"/>
              </a:rPr>
              <a:t>za </a:t>
            </a:r>
            <a:r>
              <a:rPr sz="2200" spc="-10" dirty="0">
                <a:latin typeface="Calibri"/>
                <a:cs typeface="Calibri"/>
              </a:rPr>
              <a:t>upis)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do </a:t>
            </a:r>
            <a:r>
              <a:rPr sz="2200" b="1" dirty="0">
                <a:latin typeface="Calibri"/>
                <a:cs typeface="Calibri"/>
              </a:rPr>
              <a:t>1. </a:t>
            </a:r>
            <a:r>
              <a:rPr sz="2200" b="1" spc="-5" dirty="0">
                <a:latin typeface="Calibri"/>
                <a:cs typeface="Calibri"/>
              </a:rPr>
              <a:t>7. 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2021.</a:t>
            </a:r>
            <a:endParaRPr sz="2200" dirty="0">
              <a:latin typeface="Calibri"/>
              <a:cs typeface="Calibri"/>
            </a:endParaRPr>
          </a:p>
          <a:p>
            <a:pPr marL="354965" marR="440690" indent="-342900">
              <a:lnSpc>
                <a:spcPct val="8000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Unos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prigovora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unesene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ocjene,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natjecanja,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rezultate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dodatnih 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provjera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podatke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temelju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kojih</a:t>
            </a:r>
            <a:r>
              <a:rPr sz="2200" spc="-5" dirty="0">
                <a:latin typeface="Calibri"/>
                <a:cs typeface="Calibri"/>
              </a:rPr>
              <a:t> se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ostvaruju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dodatna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prava</a:t>
            </a:r>
            <a:r>
              <a:rPr sz="2200" spc="-25" dirty="0">
                <a:latin typeface="Calibri"/>
                <a:cs typeface="Calibri"/>
              </a:rPr>
              <a:t> za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upis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5.7.</a:t>
            </a:r>
            <a:r>
              <a:rPr sz="2200" b="1" spc="-1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2021.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  <a:tab pos="6736080" algn="l"/>
              </a:tabLst>
            </a:pPr>
            <a:r>
              <a:rPr sz="2200" spc="-5" dirty="0">
                <a:latin typeface="Calibri"/>
                <a:cs typeface="Calibri"/>
              </a:rPr>
              <a:t>Brisanje s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liste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kandidata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koji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nisu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zadovoljili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preduvjete	</a:t>
            </a:r>
            <a:r>
              <a:rPr sz="2200" b="1" spc="-5" dirty="0">
                <a:latin typeface="Calibri"/>
                <a:cs typeface="Calibri"/>
              </a:rPr>
              <a:t>6.7.2021.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libri"/>
                <a:cs typeface="Calibri"/>
              </a:rPr>
              <a:t>Završetak</a:t>
            </a:r>
            <a:r>
              <a:rPr sz="2200" spc="-15" dirty="0">
                <a:latin typeface="Calibri"/>
                <a:cs typeface="Calibri"/>
              </a:rPr>
              <a:t> prijava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obrazovnih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programa,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početak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ispisa</a:t>
            </a:r>
            <a:r>
              <a:rPr sz="2200" spc="-10" dirty="0">
                <a:latin typeface="Calibri"/>
                <a:cs typeface="Calibri"/>
              </a:rPr>
              <a:t> prijavnica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7.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7.</a:t>
            </a:r>
            <a:endParaRPr sz="2200" dirty="0">
              <a:latin typeface="Calibri"/>
              <a:cs typeface="Calibri"/>
            </a:endParaRPr>
          </a:p>
          <a:p>
            <a:pPr marL="354965">
              <a:lnSpc>
                <a:spcPts val="2375"/>
              </a:lnSpc>
            </a:pPr>
            <a:r>
              <a:rPr sz="2200" b="1" spc="-5" dirty="0">
                <a:latin typeface="Calibri"/>
                <a:cs typeface="Calibri"/>
              </a:rPr>
              <a:t>2021.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8" name="object 2">
            <a:extLst>
              <a:ext uri="{FF2B5EF4-FFF2-40B4-BE49-F238E27FC236}">
                <a16:creationId xmlns:a16="http://schemas.microsoft.com/office/drawing/2014/main" id="{761178F7-AE44-4629-8079-5A798E51C1F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498" y="-34371"/>
            <a:ext cx="8313293" cy="175856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01351" y="402844"/>
            <a:ext cx="35375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Važni </a:t>
            </a:r>
            <a:r>
              <a:rPr sz="4400" spc="-10" dirty="0"/>
              <a:t>nadnevci:</a:t>
            </a:r>
            <a:endParaRPr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7490" y="1447800"/>
            <a:ext cx="8669020" cy="4813300"/>
            <a:chOff x="274320" y="1630679"/>
            <a:chExt cx="8669020" cy="4813300"/>
          </a:xfrm>
        </p:grpSpPr>
        <p:sp>
          <p:nvSpPr>
            <p:cNvPr id="3" name="object 3"/>
            <p:cNvSpPr/>
            <p:nvPr/>
          </p:nvSpPr>
          <p:spPr>
            <a:xfrm>
              <a:off x="287274" y="1643633"/>
              <a:ext cx="8642985" cy="4787265"/>
            </a:xfrm>
            <a:custGeom>
              <a:avLst/>
              <a:gdLst/>
              <a:ahLst/>
              <a:cxnLst/>
              <a:rect l="l" t="t" r="r" b="b"/>
              <a:pathLst>
                <a:path w="8642985" h="4787265">
                  <a:moveTo>
                    <a:pt x="8642604" y="0"/>
                  </a:moveTo>
                  <a:lnTo>
                    <a:pt x="0" y="0"/>
                  </a:lnTo>
                  <a:lnTo>
                    <a:pt x="0" y="4786884"/>
                  </a:lnTo>
                  <a:lnTo>
                    <a:pt x="8642604" y="4786884"/>
                  </a:lnTo>
                  <a:lnTo>
                    <a:pt x="86426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87274" y="1643633"/>
              <a:ext cx="8642985" cy="4787265"/>
            </a:xfrm>
            <a:custGeom>
              <a:avLst/>
              <a:gdLst/>
              <a:ahLst/>
              <a:cxnLst/>
              <a:rect l="l" t="t" r="r" b="b"/>
              <a:pathLst>
                <a:path w="8642985" h="4787265">
                  <a:moveTo>
                    <a:pt x="0" y="4786884"/>
                  </a:moveTo>
                  <a:lnTo>
                    <a:pt x="8642604" y="4786884"/>
                  </a:lnTo>
                  <a:lnTo>
                    <a:pt x="8642604" y="0"/>
                  </a:lnTo>
                  <a:lnTo>
                    <a:pt x="0" y="0"/>
                  </a:lnTo>
                  <a:lnTo>
                    <a:pt x="0" y="4786884"/>
                  </a:lnTo>
                  <a:close/>
                </a:path>
              </a:pathLst>
            </a:custGeom>
            <a:ln w="25908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685736" y="1752600"/>
            <a:ext cx="7772400" cy="3579826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14655" marR="127635" indent="-342900">
              <a:lnSpc>
                <a:spcPts val="2400"/>
              </a:lnSpc>
              <a:spcBef>
                <a:spcPts val="675"/>
              </a:spcBef>
              <a:buFont typeface="Arial MT"/>
              <a:buChar char="•"/>
              <a:tabLst>
                <a:tab pos="414020" algn="l"/>
                <a:tab pos="414655" algn="l"/>
              </a:tabLst>
            </a:pPr>
            <a:r>
              <a:rPr spc="-15" dirty="0"/>
              <a:t>Krajnji</a:t>
            </a:r>
            <a:r>
              <a:rPr spc="-5" dirty="0"/>
              <a:t> </a:t>
            </a:r>
            <a:r>
              <a:rPr spc="-15" dirty="0"/>
              <a:t>rok</a:t>
            </a:r>
            <a:r>
              <a:rPr spc="-20" dirty="0"/>
              <a:t> </a:t>
            </a:r>
            <a:r>
              <a:rPr spc="-25" dirty="0"/>
              <a:t>za</a:t>
            </a:r>
            <a:r>
              <a:rPr dirty="0"/>
              <a:t> </a:t>
            </a:r>
            <a:r>
              <a:rPr spc="-5" dirty="0"/>
              <a:t>zaprimanje</a:t>
            </a:r>
            <a:r>
              <a:rPr spc="10" dirty="0"/>
              <a:t> </a:t>
            </a:r>
            <a:r>
              <a:rPr spc="-10" dirty="0"/>
              <a:t>potpisanih</a:t>
            </a:r>
            <a:r>
              <a:rPr spc="10" dirty="0"/>
              <a:t> </a:t>
            </a:r>
            <a:r>
              <a:rPr spc="-10" dirty="0"/>
              <a:t>prijavnica</a:t>
            </a:r>
            <a:r>
              <a:rPr spc="-5" dirty="0"/>
              <a:t> </a:t>
            </a:r>
            <a:r>
              <a:rPr spc="-10" dirty="0"/>
              <a:t>(učenici</a:t>
            </a:r>
            <a:r>
              <a:rPr spc="35" dirty="0"/>
              <a:t> </a:t>
            </a:r>
            <a:r>
              <a:rPr spc="-10" dirty="0"/>
              <a:t>donose </a:t>
            </a:r>
            <a:r>
              <a:rPr spc="-550" dirty="0"/>
              <a:t> </a:t>
            </a:r>
            <a:r>
              <a:rPr spc="-10" dirty="0"/>
              <a:t>razrednicima,</a:t>
            </a:r>
            <a:r>
              <a:rPr spc="10" dirty="0"/>
              <a:t> </a:t>
            </a:r>
            <a:r>
              <a:rPr spc="-5" dirty="0"/>
              <a:t>brisanje</a:t>
            </a:r>
            <a:r>
              <a:rPr spc="10" dirty="0"/>
              <a:t> </a:t>
            </a:r>
            <a:r>
              <a:rPr spc="-5" dirty="0"/>
              <a:t>s </a:t>
            </a:r>
            <a:r>
              <a:rPr spc="-15" dirty="0"/>
              <a:t>lista</a:t>
            </a:r>
            <a:r>
              <a:rPr spc="-5" dirty="0"/>
              <a:t> </a:t>
            </a:r>
            <a:r>
              <a:rPr spc="-15" dirty="0"/>
              <a:t>kandidata</a:t>
            </a:r>
            <a:r>
              <a:rPr spc="10" dirty="0"/>
              <a:t> </a:t>
            </a:r>
            <a:r>
              <a:rPr spc="-25" dirty="0"/>
              <a:t>koji</a:t>
            </a:r>
            <a:r>
              <a:rPr spc="-10" dirty="0"/>
              <a:t> </a:t>
            </a:r>
            <a:r>
              <a:rPr spc="-5" dirty="0"/>
              <a:t>nisu </a:t>
            </a:r>
            <a:r>
              <a:rPr spc="-10" dirty="0"/>
              <a:t>zadovoljili </a:t>
            </a:r>
            <a:r>
              <a:rPr spc="-5" dirty="0"/>
              <a:t> </a:t>
            </a:r>
            <a:r>
              <a:rPr spc="-10" dirty="0"/>
              <a:t>preduvjete</a:t>
            </a:r>
            <a:r>
              <a:rPr spc="15" dirty="0"/>
              <a:t> </a:t>
            </a:r>
            <a:r>
              <a:rPr spc="-5" dirty="0"/>
              <a:t>ili</a:t>
            </a:r>
            <a:r>
              <a:rPr dirty="0"/>
              <a:t> </a:t>
            </a:r>
            <a:r>
              <a:rPr spc="-15" dirty="0"/>
              <a:t>dostavili </a:t>
            </a:r>
            <a:r>
              <a:rPr spc="-10" dirty="0"/>
              <a:t>prijavnice,</a:t>
            </a:r>
            <a:r>
              <a:rPr spc="20" dirty="0"/>
              <a:t> </a:t>
            </a:r>
            <a:r>
              <a:rPr b="1" spc="-10" dirty="0">
                <a:latin typeface="Calibri"/>
                <a:cs typeface="Calibri"/>
              </a:rPr>
              <a:t>9. </a:t>
            </a:r>
            <a:r>
              <a:rPr b="1" spc="-5" dirty="0">
                <a:latin typeface="Calibri"/>
                <a:cs typeface="Calibri"/>
              </a:rPr>
              <a:t>7.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2021.</a:t>
            </a:r>
          </a:p>
          <a:p>
            <a:pPr marL="414655" indent="-342900">
              <a:lnSpc>
                <a:spcPct val="100000"/>
              </a:lnSpc>
              <a:spcBef>
                <a:spcPts val="20"/>
              </a:spcBef>
              <a:buFont typeface="Arial MT"/>
              <a:buChar char="•"/>
              <a:tabLst>
                <a:tab pos="414020" algn="l"/>
                <a:tab pos="414655" algn="l"/>
              </a:tabLst>
            </a:pP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Objava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konačnih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ljestvica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poretka</a:t>
            </a:r>
            <a:r>
              <a:rPr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10.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7.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2021.</a:t>
            </a:r>
          </a:p>
          <a:p>
            <a:pPr marL="414655" marR="5080" indent="-342900">
              <a:lnSpc>
                <a:spcPct val="80000"/>
              </a:lnSpc>
              <a:spcBef>
                <a:spcPts val="600"/>
              </a:spcBef>
              <a:buFont typeface="Arial MT"/>
              <a:buChar char="•"/>
              <a:tabLst>
                <a:tab pos="414020" algn="l"/>
                <a:tab pos="414655" algn="l"/>
              </a:tabLst>
            </a:pPr>
            <a:r>
              <a:rPr spc="-25" dirty="0"/>
              <a:t>Dostava</a:t>
            </a:r>
            <a:r>
              <a:rPr spc="-10" dirty="0"/>
              <a:t> </a:t>
            </a:r>
            <a:r>
              <a:rPr spc="-15" dirty="0"/>
              <a:t>dokumenata</a:t>
            </a:r>
            <a:r>
              <a:rPr spc="25" dirty="0"/>
              <a:t> </a:t>
            </a:r>
            <a:r>
              <a:rPr spc="-25" dirty="0"/>
              <a:t>koji</a:t>
            </a:r>
            <a:r>
              <a:rPr spc="-20" dirty="0"/>
              <a:t> </a:t>
            </a:r>
            <a:r>
              <a:rPr spc="-5" dirty="0"/>
              <a:t>su</a:t>
            </a:r>
            <a:r>
              <a:rPr dirty="0"/>
              <a:t> </a:t>
            </a:r>
            <a:r>
              <a:rPr spc="-10" dirty="0"/>
              <a:t>uvjet</a:t>
            </a:r>
            <a:r>
              <a:rPr dirty="0"/>
              <a:t> </a:t>
            </a:r>
            <a:r>
              <a:rPr spc="-20" dirty="0"/>
              <a:t>za</a:t>
            </a:r>
            <a:r>
              <a:rPr spc="-5" dirty="0"/>
              <a:t> </a:t>
            </a:r>
            <a:r>
              <a:rPr spc="-10" dirty="0"/>
              <a:t>upis</a:t>
            </a:r>
            <a:r>
              <a:rPr dirty="0"/>
              <a:t> </a:t>
            </a:r>
            <a:r>
              <a:rPr spc="-5" dirty="0"/>
              <a:t>u</a:t>
            </a:r>
            <a:r>
              <a:rPr dirty="0"/>
              <a:t> </a:t>
            </a:r>
            <a:r>
              <a:rPr spc="-10" dirty="0"/>
              <a:t>određeni</a:t>
            </a:r>
            <a:r>
              <a:rPr dirty="0"/>
              <a:t> </a:t>
            </a:r>
            <a:r>
              <a:rPr spc="-20" dirty="0"/>
              <a:t>program </a:t>
            </a:r>
            <a:r>
              <a:rPr spc="-15" dirty="0"/>
              <a:t> </a:t>
            </a:r>
            <a:r>
              <a:rPr spc="-20" dirty="0"/>
              <a:t>obrazovanja</a:t>
            </a:r>
            <a:r>
              <a:rPr spc="5" dirty="0"/>
              <a:t> </a:t>
            </a:r>
            <a:r>
              <a:rPr spc="-10" dirty="0"/>
              <a:t>(potvrde</a:t>
            </a:r>
            <a:r>
              <a:rPr spc="5" dirty="0"/>
              <a:t> </a:t>
            </a:r>
            <a:r>
              <a:rPr spc="-30" dirty="0"/>
              <a:t>školske</a:t>
            </a:r>
            <a:r>
              <a:rPr spc="10" dirty="0"/>
              <a:t> </a:t>
            </a:r>
            <a:r>
              <a:rPr spc="-5" dirty="0"/>
              <a:t>medicine,</a:t>
            </a:r>
            <a:r>
              <a:rPr spc="35" dirty="0"/>
              <a:t> </a:t>
            </a:r>
            <a:r>
              <a:rPr spc="-10" dirty="0"/>
              <a:t>liječnička</a:t>
            </a:r>
            <a:r>
              <a:rPr spc="20" dirty="0"/>
              <a:t> </a:t>
            </a:r>
            <a:r>
              <a:rPr spc="-10" dirty="0"/>
              <a:t>svjedodžba </a:t>
            </a:r>
            <a:r>
              <a:rPr spc="-5" dirty="0"/>
              <a:t> medicine</a:t>
            </a:r>
            <a:r>
              <a:rPr spc="35" dirty="0"/>
              <a:t> </a:t>
            </a:r>
            <a:r>
              <a:rPr spc="-15" dirty="0"/>
              <a:t>rada,</a:t>
            </a:r>
            <a:r>
              <a:rPr dirty="0"/>
              <a:t> </a:t>
            </a:r>
            <a:r>
              <a:rPr spc="-15" dirty="0"/>
              <a:t>ugovor</a:t>
            </a:r>
            <a:r>
              <a:rPr spc="-10" dirty="0"/>
              <a:t> </a:t>
            </a:r>
            <a:r>
              <a:rPr spc="-5" dirty="0"/>
              <a:t>o</a:t>
            </a:r>
            <a:r>
              <a:rPr spc="5" dirty="0"/>
              <a:t> </a:t>
            </a:r>
            <a:r>
              <a:rPr spc="-20" dirty="0"/>
              <a:t>naukovanju</a:t>
            </a:r>
            <a:r>
              <a:rPr spc="5" dirty="0"/>
              <a:t> </a:t>
            </a:r>
            <a:r>
              <a:rPr spc="-15" dirty="0"/>
              <a:t>učenika</a:t>
            </a:r>
            <a:r>
              <a:rPr spc="20" dirty="0"/>
              <a:t> </a:t>
            </a:r>
            <a:r>
              <a:rPr spc="-5" dirty="0"/>
              <a:t>i</a:t>
            </a:r>
            <a:r>
              <a:rPr spc="10" dirty="0"/>
              <a:t> </a:t>
            </a:r>
            <a:r>
              <a:rPr spc="-15" dirty="0"/>
              <a:t>ostali</a:t>
            </a:r>
            <a:r>
              <a:rPr dirty="0"/>
              <a:t> </a:t>
            </a:r>
            <a:r>
              <a:rPr spc="-15" dirty="0"/>
              <a:t>dokumenti </a:t>
            </a:r>
            <a:r>
              <a:rPr spc="-550" dirty="0"/>
              <a:t> </a:t>
            </a:r>
            <a:r>
              <a:rPr spc="-20" dirty="0"/>
              <a:t>kojima</a:t>
            </a:r>
            <a:r>
              <a:rPr dirty="0"/>
              <a:t> </a:t>
            </a:r>
            <a:r>
              <a:rPr spc="-5" dirty="0"/>
              <a:t>su</a:t>
            </a:r>
            <a:r>
              <a:rPr dirty="0"/>
              <a:t> </a:t>
            </a:r>
            <a:r>
              <a:rPr spc="-15" dirty="0"/>
              <a:t>ostvarena</a:t>
            </a:r>
            <a:r>
              <a:rPr dirty="0"/>
              <a:t> </a:t>
            </a:r>
            <a:r>
              <a:rPr spc="-10" dirty="0"/>
              <a:t>dodatna</a:t>
            </a:r>
            <a:r>
              <a:rPr dirty="0"/>
              <a:t> </a:t>
            </a:r>
            <a:r>
              <a:rPr spc="-30" dirty="0"/>
              <a:t>prava</a:t>
            </a:r>
            <a:r>
              <a:rPr spc="-5" dirty="0"/>
              <a:t> </a:t>
            </a:r>
            <a:r>
              <a:rPr spc="-25" dirty="0"/>
              <a:t>za</a:t>
            </a:r>
            <a:r>
              <a:rPr spc="-5" dirty="0"/>
              <a:t> </a:t>
            </a:r>
            <a:r>
              <a:rPr spc="-10" dirty="0"/>
              <a:t>upis)</a:t>
            </a:r>
            <a:r>
              <a:rPr spc="20" dirty="0"/>
              <a:t> </a:t>
            </a:r>
            <a:r>
              <a:rPr spc="-5" dirty="0"/>
              <a:t>-</a:t>
            </a:r>
            <a:r>
              <a:rPr spc="-10" dirty="0"/>
              <a:t> srednje</a:t>
            </a:r>
            <a:r>
              <a:rPr spc="30" dirty="0"/>
              <a:t> </a:t>
            </a:r>
            <a:r>
              <a:rPr spc="-25" dirty="0"/>
              <a:t>škole</a:t>
            </a:r>
            <a:r>
              <a:rPr spc="10" dirty="0"/>
              <a:t> </a:t>
            </a:r>
            <a:r>
              <a:rPr spc="-5" dirty="0"/>
              <a:t>,</a:t>
            </a:r>
          </a:p>
          <a:p>
            <a:pPr marL="414655" marR="235585">
              <a:lnSpc>
                <a:spcPct val="80000"/>
              </a:lnSpc>
            </a:pPr>
            <a:r>
              <a:rPr b="1" spc="-20" dirty="0">
                <a:latin typeface="Calibri"/>
                <a:cs typeface="Calibri"/>
              </a:rPr>
              <a:t>dostava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potpisanog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obrasca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o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upisu u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I.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razred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srednje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škole </a:t>
            </a:r>
            <a:r>
              <a:rPr b="1" spc="-55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(upisnice)</a:t>
            </a:r>
            <a:r>
              <a:rPr b="1" spc="-15" dirty="0">
                <a:latin typeface="Calibri"/>
                <a:cs typeface="Calibri"/>
              </a:rPr>
              <a:t> </a:t>
            </a:r>
            <a:r>
              <a:rPr spc="-5" dirty="0"/>
              <a:t>u</a:t>
            </a:r>
            <a:r>
              <a:rPr dirty="0"/>
              <a:t> </a:t>
            </a:r>
            <a:r>
              <a:rPr spc="-10" dirty="0"/>
              <a:t>srednju</a:t>
            </a:r>
            <a:r>
              <a:rPr spc="15" dirty="0"/>
              <a:t> </a:t>
            </a:r>
            <a:r>
              <a:rPr spc="-25" dirty="0"/>
              <a:t>školu</a:t>
            </a:r>
            <a:r>
              <a:rPr spc="-5" dirty="0"/>
              <a:t> u</a:t>
            </a:r>
            <a:r>
              <a:rPr dirty="0"/>
              <a:t> </a:t>
            </a:r>
            <a:r>
              <a:rPr spc="-25" dirty="0"/>
              <a:t>koju</a:t>
            </a:r>
            <a:r>
              <a:rPr dirty="0"/>
              <a:t> </a:t>
            </a:r>
            <a:r>
              <a:rPr spc="-5" dirty="0"/>
              <a:t>se </a:t>
            </a:r>
            <a:r>
              <a:rPr spc="-10" dirty="0"/>
              <a:t>učenik</a:t>
            </a:r>
            <a:r>
              <a:rPr spc="15" dirty="0"/>
              <a:t> </a:t>
            </a:r>
            <a:r>
              <a:rPr spc="-10" dirty="0"/>
              <a:t>upisan</a:t>
            </a:r>
            <a:r>
              <a:rPr spc="45" dirty="0"/>
              <a:t>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12.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 14.</a:t>
            </a:r>
            <a:r>
              <a:rPr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7.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FF0000"/>
                </a:solidFill>
                <a:latin typeface="Calibri"/>
                <a:cs typeface="Calibri"/>
              </a:rPr>
              <a:t>2021.</a:t>
            </a:r>
          </a:p>
          <a:p>
            <a:pPr marL="414655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14020" algn="l"/>
                <a:tab pos="414655" algn="l"/>
              </a:tabLst>
            </a:pPr>
            <a:r>
              <a:rPr spc="-20" dirty="0"/>
              <a:t>Objava</a:t>
            </a:r>
            <a:r>
              <a:rPr spc="-10" dirty="0"/>
              <a:t> slobodnih</a:t>
            </a:r>
            <a:r>
              <a:rPr dirty="0"/>
              <a:t> </a:t>
            </a:r>
            <a:r>
              <a:rPr spc="-15" dirty="0"/>
              <a:t>mjesta</a:t>
            </a:r>
            <a:r>
              <a:rPr spc="15" dirty="0"/>
              <a:t> </a:t>
            </a:r>
            <a:r>
              <a:rPr spc="-25" dirty="0"/>
              <a:t>za</a:t>
            </a:r>
            <a:r>
              <a:rPr dirty="0"/>
              <a:t> </a:t>
            </a:r>
            <a:r>
              <a:rPr spc="-5" dirty="0"/>
              <a:t>jesenski</a:t>
            </a:r>
            <a:r>
              <a:rPr spc="20" dirty="0"/>
              <a:t> </a:t>
            </a:r>
            <a:r>
              <a:rPr spc="-15" dirty="0"/>
              <a:t>rok </a:t>
            </a:r>
            <a:r>
              <a:rPr b="1" spc="-5" dirty="0">
                <a:latin typeface="Calibri"/>
                <a:cs typeface="Calibri"/>
              </a:rPr>
              <a:t>15.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7.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2021.</a:t>
            </a:r>
          </a:p>
        </p:txBody>
      </p:sp>
      <p:pic>
        <p:nvPicPr>
          <p:cNvPr id="8" name="object 2">
            <a:extLst>
              <a:ext uri="{FF2B5EF4-FFF2-40B4-BE49-F238E27FC236}">
                <a16:creationId xmlns:a16="http://schemas.microsoft.com/office/drawing/2014/main" id="{1B901CCF-962D-4A08-AA3E-7D169BE42BC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5289" y="-5969"/>
            <a:ext cx="8313293" cy="175856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03067" y="401574"/>
            <a:ext cx="35369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Važni</a:t>
            </a:r>
            <a:r>
              <a:rPr sz="4400" spc="-55" dirty="0"/>
              <a:t> </a:t>
            </a:r>
            <a:r>
              <a:rPr sz="4400" spc="-10" dirty="0"/>
              <a:t>nadnevci:</a:t>
            </a:r>
            <a:endParaRPr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527304" y="2121407"/>
            <a:ext cx="8061959" cy="4311650"/>
            <a:chOff x="527304" y="2121407"/>
            <a:chExt cx="8061959" cy="4311650"/>
          </a:xfrm>
        </p:grpSpPr>
        <p:sp>
          <p:nvSpPr>
            <p:cNvPr id="5" name="object 5"/>
            <p:cNvSpPr/>
            <p:nvPr/>
          </p:nvSpPr>
          <p:spPr>
            <a:xfrm>
              <a:off x="540258" y="2134361"/>
              <a:ext cx="8036559" cy="4285615"/>
            </a:xfrm>
            <a:custGeom>
              <a:avLst/>
              <a:gdLst/>
              <a:ahLst/>
              <a:cxnLst/>
              <a:rect l="l" t="t" r="r" b="b"/>
              <a:pathLst>
                <a:path w="8036559" h="4285615">
                  <a:moveTo>
                    <a:pt x="8036052" y="0"/>
                  </a:moveTo>
                  <a:lnTo>
                    <a:pt x="0" y="0"/>
                  </a:lnTo>
                  <a:lnTo>
                    <a:pt x="0" y="4285488"/>
                  </a:lnTo>
                  <a:lnTo>
                    <a:pt x="8036052" y="4285488"/>
                  </a:lnTo>
                  <a:lnTo>
                    <a:pt x="80360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0258" y="2134361"/>
              <a:ext cx="8036559" cy="4285615"/>
            </a:xfrm>
            <a:custGeom>
              <a:avLst/>
              <a:gdLst/>
              <a:ahLst/>
              <a:cxnLst/>
              <a:rect l="l" t="t" r="r" b="b"/>
              <a:pathLst>
                <a:path w="8036559" h="4285615">
                  <a:moveTo>
                    <a:pt x="0" y="4285488"/>
                  </a:moveTo>
                  <a:lnTo>
                    <a:pt x="8036052" y="4285488"/>
                  </a:lnTo>
                  <a:lnTo>
                    <a:pt x="8036052" y="0"/>
                  </a:lnTo>
                  <a:lnTo>
                    <a:pt x="0" y="0"/>
                  </a:lnTo>
                  <a:lnTo>
                    <a:pt x="0" y="4285488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8540" y="2091385"/>
            <a:ext cx="7858125" cy="412369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4965" marR="5080" indent="-342900">
              <a:lnSpc>
                <a:spcPct val="90000"/>
              </a:lnSpc>
              <a:spcBef>
                <a:spcPts val="49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Pravo </a:t>
            </a:r>
            <a:r>
              <a:rPr sz="3200" spc="-5" dirty="0">
                <a:latin typeface="Calibri"/>
                <a:cs typeface="Calibri"/>
              </a:rPr>
              <a:t>upisa </a:t>
            </a:r>
            <a:r>
              <a:rPr sz="3200" dirty="0">
                <a:latin typeface="Calibri"/>
                <a:cs typeface="Calibri"/>
              </a:rPr>
              <a:t>se </a:t>
            </a:r>
            <a:r>
              <a:rPr sz="3200" spc="-5" dirty="0">
                <a:latin typeface="Calibri"/>
                <a:cs typeface="Calibri"/>
              </a:rPr>
              <a:t>stječe </a:t>
            </a:r>
            <a:r>
              <a:rPr sz="3200" spc="-25" dirty="0">
                <a:latin typeface="Calibri"/>
                <a:cs typeface="Calibri"/>
              </a:rPr>
              <a:t>nakon </a:t>
            </a:r>
            <a:r>
              <a:rPr sz="3200" spc="-15" dirty="0">
                <a:latin typeface="Calibri"/>
                <a:cs typeface="Calibri"/>
              </a:rPr>
              <a:t>objave </a:t>
            </a:r>
            <a:r>
              <a:rPr sz="3200" spc="-20" dirty="0">
                <a:latin typeface="Calibri"/>
                <a:cs typeface="Calibri"/>
              </a:rPr>
              <a:t>konačnih 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ljestvica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poretka</a:t>
            </a:r>
            <a:r>
              <a:rPr sz="3200" dirty="0">
                <a:latin typeface="Calibri"/>
                <a:cs typeface="Calibri"/>
              </a:rPr>
              <a:t> i 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dostavljanja</a:t>
            </a:r>
            <a:r>
              <a:rPr sz="32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dokumentacije </a:t>
            </a:r>
            <a:r>
              <a:rPr sz="3200" spc="-7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koja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je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potrebna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za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upis</a:t>
            </a:r>
            <a:endParaRPr sz="3200">
              <a:latin typeface="Calibri"/>
              <a:cs typeface="Calibri"/>
            </a:endParaRPr>
          </a:p>
          <a:p>
            <a:pPr marL="354965" marR="13335" indent="-342900">
              <a:lnSpc>
                <a:spcPct val="9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Učenik </a:t>
            </a:r>
            <a:r>
              <a:rPr sz="3200" spc="-20" dirty="0">
                <a:latin typeface="Calibri"/>
                <a:cs typeface="Calibri"/>
              </a:rPr>
              <a:t>svoj </a:t>
            </a:r>
            <a:r>
              <a:rPr sz="3200" spc="-5" dirty="0">
                <a:latin typeface="Calibri"/>
                <a:cs typeface="Calibri"/>
              </a:rPr>
              <a:t>upis potvrđuje </a:t>
            </a:r>
            <a:r>
              <a:rPr sz="3200" spc="-10" dirty="0">
                <a:latin typeface="Calibri"/>
                <a:cs typeface="Calibri"/>
              </a:rPr>
              <a:t>vlastoručnim </a:t>
            </a:r>
            <a:r>
              <a:rPr sz="3200" spc="-5" dirty="0">
                <a:latin typeface="Calibri"/>
                <a:cs typeface="Calibri"/>
              </a:rPr>
              <a:t> potpisom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 potpisom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roditelja/skrbnika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na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obrascu </a:t>
            </a:r>
            <a:r>
              <a:rPr sz="3200" b="1" dirty="0">
                <a:latin typeface="Calibri"/>
                <a:cs typeface="Calibri"/>
              </a:rPr>
              <a:t>(upisnici) </a:t>
            </a:r>
            <a:r>
              <a:rPr sz="3200" b="1" spc="-5" dirty="0">
                <a:latin typeface="Calibri"/>
                <a:cs typeface="Calibri"/>
              </a:rPr>
              <a:t>dostupnom </a:t>
            </a:r>
            <a:r>
              <a:rPr sz="3200" spc="-5" dirty="0">
                <a:latin typeface="Calibri"/>
                <a:cs typeface="Calibri"/>
              </a:rPr>
              <a:t>na </a:t>
            </a:r>
            <a:r>
              <a:rPr sz="3200" spc="-15" dirty="0">
                <a:latin typeface="Calibri"/>
                <a:cs typeface="Calibri"/>
              </a:rPr>
              <a:t>mrežnoj 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stranici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(</a:t>
            </a:r>
            <a:r>
              <a:rPr sz="32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www.upisi.hr</a:t>
            </a:r>
            <a:r>
              <a:rPr sz="3200" spc="-15" dirty="0">
                <a:latin typeface="Calibri"/>
                <a:cs typeface="Calibri"/>
              </a:rPr>
              <a:t>)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0000"/>
                </a:solidFill>
                <a:latin typeface="Calibri"/>
                <a:cs typeface="Calibri"/>
              </a:rPr>
              <a:t>koju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je</a:t>
            </a:r>
            <a:r>
              <a:rPr sz="32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dužan</a:t>
            </a:r>
            <a:r>
              <a:rPr sz="3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dostaviti </a:t>
            </a:r>
            <a:r>
              <a:rPr sz="3200" spc="-7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osobno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ili</a:t>
            </a:r>
            <a:r>
              <a:rPr sz="32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elektroničkim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putem</a:t>
            </a:r>
            <a:r>
              <a:rPr sz="3200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srednju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FF0000"/>
                </a:solidFill>
                <a:latin typeface="Calibri"/>
                <a:cs typeface="Calibri"/>
              </a:rPr>
              <a:t>školu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 u</a:t>
            </a:r>
            <a:r>
              <a:rPr sz="3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skladu</a:t>
            </a:r>
            <a:r>
              <a:rPr sz="32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s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rokovima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1516" y="1508149"/>
            <a:ext cx="3357879" cy="685800"/>
          </a:xfrm>
          <a:prstGeom prst="rect">
            <a:avLst/>
          </a:prstGeom>
          <a:solidFill>
            <a:srgbClr val="FFFFFF"/>
          </a:solidFill>
          <a:ln w="25907">
            <a:solidFill>
              <a:srgbClr val="4AACC5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60"/>
              </a:spcBef>
            </a:pPr>
            <a:r>
              <a:rPr sz="3000" spc="-5" dirty="0">
                <a:latin typeface="Calibri"/>
                <a:cs typeface="Calibri"/>
              </a:rPr>
              <a:t>od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12.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–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14.7. 2021.</a:t>
            </a:r>
          </a:p>
        </p:txBody>
      </p:sp>
      <p:pic>
        <p:nvPicPr>
          <p:cNvPr id="9" name="object 2">
            <a:extLst>
              <a:ext uri="{FF2B5EF4-FFF2-40B4-BE49-F238E27FC236}">
                <a16:creationId xmlns:a16="http://schemas.microsoft.com/office/drawing/2014/main" id="{B23B3BED-BB4F-4F05-B2AC-9D17A4B4E61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1553" y="141313"/>
            <a:ext cx="8313293" cy="175856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706730"/>
            <a:ext cx="76200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hr-HR" sz="4000" spc="-5" dirty="0"/>
              <a:t>Upis</a:t>
            </a:r>
            <a:r>
              <a:rPr lang="hr-HR" sz="4000" spc="-10" dirty="0"/>
              <a:t> </a:t>
            </a:r>
            <a:r>
              <a:rPr lang="hr-HR" sz="4000" spc="-20" dirty="0"/>
              <a:t>učenika</a:t>
            </a:r>
            <a:r>
              <a:rPr lang="hr-HR" sz="4000" spc="-10" dirty="0"/>
              <a:t> </a:t>
            </a:r>
            <a:r>
              <a:rPr lang="hr-HR" sz="4000" spc="-5" dirty="0"/>
              <a:t>u</a:t>
            </a:r>
            <a:r>
              <a:rPr lang="hr-HR" sz="4000" spc="-10" dirty="0"/>
              <a:t> </a:t>
            </a:r>
            <a:r>
              <a:rPr lang="hr-HR" sz="4000" spc="-5" dirty="0"/>
              <a:t>1. </a:t>
            </a:r>
            <a:r>
              <a:rPr lang="hr-HR" sz="4000" spc="-25" dirty="0"/>
              <a:t>razred</a:t>
            </a:r>
            <a:r>
              <a:rPr lang="hr-HR" sz="4000" spc="-5" dirty="0"/>
              <a:t> </a:t>
            </a:r>
            <a:r>
              <a:rPr lang="hr-HR" sz="4000" spc="-15" dirty="0"/>
              <a:t>srednje</a:t>
            </a:r>
            <a:r>
              <a:rPr lang="hr-HR" sz="4000" dirty="0"/>
              <a:t> </a:t>
            </a:r>
            <a:r>
              <a:rPr lang="hr-HR" sz="4000" spc="-35" dirty="0"/>
              <a:t>škole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og od drveta">
  <a:themeElements>
    <a:clrScheme name="Slog od drvet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log od drvet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og od drvet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drva]]</Template>
  <TotalTime>28</TotalTime>
  <Words>694</Words>
  <Application>Microsoft Office PowerPoint</Application>
  <PresentationFormat>Prikaz na zaslonu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Arial MT</vt:lpstr>
      <vt:lpstr>Calibri</vt:lpstr>
      <vt:lpstr>Rockwell</vt:lpstr>
      <vt:lpstr>Rockwell Condensed</vt:lpstr>
      <vt:lpstr>Rockwell Extra Bold</vt:lpstr>
      <vt:lpstr>Wingdings</vt:lpstr>
      <vt:lpstr>Slog od drveta</vt:lpstr>
      <vt:lpstr>Upisi u srednje škole </vt:lpstr>
      <vt:lpstr>OD PRIJAVE DO UPISA</vt:lpstr>
      <vt:lpstr>NISpuSŠ – upisi.hr</vt:lpstr>
      <vt:lpstr>MREŽNA STRANICA – upisi.hr</vt:lpstr>
      <vt:lpstr>PRIJAVA U SUSTAV</vt:lpstr>
      <vt:lpstr>PowerPoint prezentacija</vt:lpstr>
      <vt:lpstr>Važni nadnevci:</vt:lpstr>
      <vt:lpstr>Važni nadnevci:</vt:lpstr>
      <vt:lpstr>Upis učenika u 1. razred srednje škole</vt:lpstr>
      <vt:lpstr>Upis učenika u 1. razred srednje škole</vt:lpstr>
      <vt:lpstr>Dostava dokumentacije u OŠ „BRDA”</vt:lpstr>
      <vt:lpstr>ŠTO MANJE STRESOVA U ODABIRU  SREDNJE ŠKOLE/ZANIMANJA! SRETNO!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UPRAVLJAMO SVOJIM  VREMENOM</dc:title>
  <dc:creator>Agnes</dc:creator>
  <cp:lastModifiedBy>Ivana Pavlović</cp:lastModifiedBy>
  <cp:revision>3</cp:revision>
  <dcterms:created xsi:type="dcterms:W3CDTF">2021-05-25T12:24:24Z</dcterms:created>
  <dcterms:modified xsi:type="dcterms:W3CDTF">2021-05-25T12:52:44Z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2021-05-25T00:00:00Z</vt:filetime>
  </property>
</Properties>
</file>